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  <p:sldMasterId id="2147483738" r:id="rId2"/>
  </p:sldMasterIdLst>
  <p:notesMasterIdLst>
    <p:notesMasterId r:id="rId35"/>
  </p:notesMasterIdLst>
  <p:handoutMasterIdLst>
    <p:handoutMasterId r:id="rId36"/>
  </p:handoutMasterIdLst>
  <p:sldIdLst>
    <p:sldId id="262" r:id="rId3"/>
    <p:sldId id="346" r:id="rId4"/>
    <p:sldId id="327" r:id="rId5"/>
    <p:sldId id="387" r:id="rId6"/>
    <p:sldId id="388" r:id="rId7"/>
    <p:sldId id="373" r:id="rId8"/>
    <p:sldId id="331" r:id="rId9"/>
    <p:sldId id="289" r:id="rId10"/>
    <p:sldId id="383" r:id="rId11"/>
    <p:sldId id="291" r:id="rId12"/>
    <p:sldId id="292" r:id="rId13"/>
    <p:sldId id="369" r:id="rId14"/>
    <p:sldId id="347" r:id="rId15"/>
    <p:sldId id="349" r:id="rId16"/>
    <p:sldId id="350" r:id="rId17"/>
    <p:sldId id="351" r:id="rId18"/>
    <p:sldId id="352" r:id="rId19"/>
    <p:sldId id="353" r:id="rId20"/>
    <p:sldId id="354" r:id="rId21"/>
    <p:sldId id="384" r:id="rId22"/>
    <p:sldId id="361" r:id="rId23"/>
    <p:sldId id="366" r:id="rId24"/>
    <p:sldId id="386" r:id="rId25"/>
    <p:sldId id="376" r:id="rId26"/>
    <p:sldId id="380" r:id="rId27"/>
    <p:sldId id="381" r:id="rId28"/>
    <p:sldId id="370" r:id="rId29"/>
    <p:sldId id="389" r:id="rId30"/>
    <p:sldId id="371" r:id="rId31"/>
    <p:sldId id="340" r:id="rId32"/>
    <p:sldId id="343" r:id="rId33"/>
    <p:sldId id="379" r:id="rId34"/>
  </p:sldIdLst>
  <p:sldSz cx="9144000" cy="6858000" type="screen4x3"/>
  <p:notesSz cx="6811963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C00"/>
    <a:srgbClr val="0000FF"/>
    <a:srgbClr val="2B7C02"/>
    <a:srgbClr val="293E00"/>
    <a:srgbClr val="61D6FF"/>
    <a:srgbClr val="111111"/>
    <a:srgbClr val="D0D505"/>
    <a:srgbClr val="328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4" autoAdjust="0"/>
    <p:restoredTop sz="94533" autoAdjust="0"/>
  </p:normalViewPr>
  <p:slideViewPr>
    <p:cSldViewPr snapToGrid="0">
      <p:cViewPr>
        <p:scale>
          <a:sx n="60" d="100"/>
          <a:sy n="60" d="100"/>
        </p:scale>
        <p:origin x="-76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674359245354029E-2"/>
          <c:y val="1.7038562487381385E-2"/>
          <c:w val="0.94541995199543283"/>
          <c:h val="0.64397314758732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6C-41E5-9D46-9C9C9AAAE152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6C-41E5-9D46-9C9C9AAAE15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6C-41E5-9D46-9C9C9AAAE15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6C-41E5-9D46-9C9C9AAAE152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6C-41E5-9D46-9C9C9AAAE152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6C-41E5-9D46-9C9C9AAAE152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6.04</c:v>
                </c:pt>
                <c:pt idx="1">
                  <c:v>6.04</c:v>
                </c:pt>
                <c:pt idx="2">
                  <c:v>5.92</c:v>
                </c:pt>
                <c:pt idx="3">
                  <c:v>5.68</c:v>
                </c:pt>
                <c:pt idx="4">
                  <c:v>5.87</c:v>
                </c:pt>
                <c:pt idx="5">
                  <c:v>5.99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E6-4804-A841-0076DE23DA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индивидуальные предприниматели, млн.ед.</c:v>
                </c:pt>
              </c:strCache>
            </c:strRef>
          </c:tx>
          <c:spPr>
            <a:solidFill>
              <a:srgbClr val="F1412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3.22</c:v>
                </c:pt>
                <c:pt idx="1">
                  <c:v>3.33</c:v>
                </c:pt>
                <c:pt idx="2">
                  <c:v>3.39</c:v>
                </c:pt>
                <c:pt idx="3">
                  <c:v>3.31</c:v>
                </c:pt>
                <c:pt idx="4">
                  <c:v>3.55</c:v>
                </c:pt>
                <c:pt idx="5">
                  <c:v>3.69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E6-4804-A841-0076DE23DAA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юридические лица. Млн. ед.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chemeClr val="accent3"/>
                </a:solidFill>
              </a:ln>
            </c:spPr>
            <c:trendlineType val="linear"/>
            <c:dispRSqr val="0"/>
            <c:dispEq val="0"/>
          </c:trendline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2.81</c:v>
                </c:pt>
                <c:pt idx="1">
                  <c:v>2.71</c:v>
                </c:pt>
                <c:pt idx="2">
                  <c:v>2.5299999999999998</c:v>
                </c:pt>
                <c:pt idx="3">
                  <c:v>2.37</c:v>
                </c:pt>
                <c:pt idx="4">
                  <c:v>2.31</c:v>
                </c:pt>
                <c:pt idx="5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E6-4804-A841-0076DE23D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592640"/>
        <c:axId val="224594176"/>
      </c:barChart>
      <c:catAx>
        <c:axId val="22459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4594176"/>
        <c:crosses val="autoZero"/>
        <c:auto val="1"/>
        <c:lblAlgn val="ctr"/>
        <c:lblOffset val="100"/>
        <c:noMultiLvlLbl val="0"/>
      </c:catAx>
      <c:valAx>
        <c:axId val="2245941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224592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79999125428027"/>
          <c:y val="0.65055017161316375"/>
          <c:w val="0.49906506216281649"/>
          <c:h val="0.24175752069452858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4768D-2511-493F-A73A-E8C28165F6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7B983-E93A-421D-A80B-2B7EB766136E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Реферат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лат. </a:t>
          </a:r>
          <a:r>
            <a:rPr lang="ru-RU" sz="16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refero</a:t>
          </a:r>
          <a:r>
            <a:rPr lang="ru-RU" sz="16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сообщаю, докладываю) - краткое изложение содержания нескольких документов, включающее основные сведения и выводы. В ВУЗе реферат – это научно-исследовательская работа студента, раскрывающая </a:t>
          </a:r>
          <a:r>
            <a: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 исследуемой проблемы с различных пози­ций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 формированием </a:t>
          </a:r>
          <a:r>
            <a: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самостоятельных выводов </a:t>
          </a:r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u="sng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реферативный стиль</a:t>
          </a:r>
          <a:r>
            <a:rPr lang="ru-RU" sz="16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2AC75-4763-4C2F-86E9-DC2B801E2A3F}" type="parTrans" cxnId="{4402E735-9FC0-4D07-BF1D-0305409F9DB2}">
      <dgm:prSet/>
      <dgm:spPr/>
      <dgm:t>
        <a:bodyPr/>
        <a:lstStyle/>
        <a:p>
          <a:endParaRPr lang="ru-RU"/>
        </a:p>
      </dgm:t>
    </dgm:pt>
    <dgm:pt modelId="{7506FB3A-AE10-4715-A115-C2065F63A5D9}" type="sibTrans" cxnId="{4402E735-9FC0-4D07-BF1D-0305409F9DB2}">
      <dgm:prSet/>
      <dgm:spPr/>
      <dgm:t>
        <a:bodyPr/>
        <a:lstStyle/>
        <a:p>
          <a:endParaRPr lang="ru-RU"/>
        </a:p>
      </dgm:t>
    </dgm:pt>
    <dgm:pt modelId="{9DF9C8BA-0C44-4AB8-BC04-C2BA71C8AE6D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Эссе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сочинение-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рассуждение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небольшого объема и свободной композиции, передающее </a:t>
          </a:r>
          <a:r>
            <a: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впечатления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соображения по теме. Эссе - яркое, образное, личностное, пишется непринужденно и свободно.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8C55D-48AC-4E4B-8B16-2E99BFFC2D7D}" type="parTrans" cxnId="{801C3209-5486-4103-8A40-4F1912F681C5}">
      <dgm:prSet/>
      <dgm:spPr/>
      <dgm:t>
        <a:bodyPr/>
        <a:lstStyle/>
        <a:p>
          <a:endParaRPr lang="ru-RU"/>
        </a:p>
      </dgm:t>
    </dgm:pt>
    <dgm:pt modelId="{E7589088-4B0C-48C4-A61E-B50902BE53D8}" type="sibTrans" cxnId="{801C3209-5486-4103-8A40-4F1912F681C5}">
      <dgm:prSet/>
      <dgm:spPr/>
      <dgm:t>
        <a:bodyPr/>
        <a:lstStyle/>
        <a:p>
          <a:endParaRPr lang="ru-RU"/>
        </a:p>
      </dgm:t>
    </dgm:pt>
    <dgm:pt modelId="{45211DFD-2FBC-4A6E-B684-777F2BB1F035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отчет 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подробное описание </a:t>
          </a:r>
          <a:r>
            <a: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методики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хода </a:t>
          </a:r>
          <a:r>
            <a: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также выводы, полученные в итоге научно-исследовательской работы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4F3F5-4144-4E83-8DFB-09CD62C52AEA}" type="parTrans" cxnId="{3AE570B9-1CC3-4801-A6D4-231CF27E33F3}">
      <dgm:prSet/>
      <dgm:spPr/>
      <dgm:t>
        <a:bodyPr/>
        <a:lstStyle/>
        <a:p>
          <a:endParaRPr lang="ru-RU"/>
        </a:p>
      </dgm:t>
    </dgm:pt>
    <dgm:pt modelId="{C61DA1F9-A4F9-42C8-AD8D-FA285B882880}" type="sibTrans" cxnId="{3AE570B9-1CC3-4801-A6D4-231CF27E33F3}">
      <dgm:prSet/>
      <dgm:spPr/>
      <dgm:t>
        <a:bodyPr/>
        <a:lstStyle/>
        <a:p>
          <a:endParaRPr lang="ru-RU"/>
        </a:p>
      </dgm:t>
    </dgm:pt>
    <dgm:pt modelId="{F91C9695-CB93-4511-9300-D613105B16CA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Тезисы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кратко сформулированные основные положения 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доклада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сообщения и т.д.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58E9A-C417-4DB2-B654-AAB57C73FF76}" type="parTrans" cxnId="{5BB39976-160B-45C2-BB8D-1D66514B18E7}">
      <dgm:prSet/>
      <dgm:spPr/>
      <dgm:t>
        <a:bodyPr/>
        <a:lstStyle/>
        <a:p>
          <a:endParaRPr lang="ru-RU"/>
        </a:p>
      </dgm:t>
    </dgm:pt>
    <dgm:pt modelId="{8102FAD7-92D1-4460-A084-450446AC8543}" type="sibTrans" cxnId="{5BB39976-160B-45C2-BB8D-1D66514B18E7}">
      <dgm:prSet/>
      <dgm:spPr/>
      <dgm:t>
        <a:bodyPr/>
        <a:lstStyle/>
        <a:p>
          <a:endParaRPr lang="ru-RU"/>
        </a:p>
      </dgm:t>
    </dgm:pt>
    <dgm:pt modelId="{0E41CDA2-B8FD-4153-8185-5156DFC6B021}">
      <dgm:prSet custT="1"/>
      <dgm:spPr>
        <a:solidFill>
          <a:schemeClr val="accent2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Научная статья </a:t>
          </a:r>
          <a:r>
            <a: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описывает</a:t>
          </a:r>
          <a:r>
            <a: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</a:t>
          </a:r>
          <a:r>
            <a: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авторского</a:t>
          </a:r>
          <a:r>
            <a:rPr lang="ru-RU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</a:t>
          </a:r>
          <a:r>
            <a: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</a:t>
          </a:r>
          <a:r>
            <a:rPr lang="ru-RU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посвящена </a:t>
          </a:r>
          <a:r>
            <a: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обзору</a:t>
          </a:r>
          <a:r>
            <a:rPr lang="ru-RU" sz="2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других научных статей, по этой теме 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77901-FADA-4914-8F59-53BF8E4A000F}" type="parTrans" cxnId="{F7111400-4236-4A03-B6F1-D2F71A426824}">
      <dgm:prSet/>
      <dgm:spPr/>
      <dgm:t>
        <a:bodyPr/>
        <a:lstStyle/>
        <a:p>
          <a:endParaRPr lang="ru-RU"/>
        </a:p>
      </dgm:t>
    </dgm:pt>
    <dgm:pt modelId="{2502E9B5-E368-4900-BD63-4F8CEA3F53E6}" type="sibTrans" cxnId="{F7111400-4236-4A03-B6F1-D2F71A426824}">
      <dgm:prSet/>
      <dgm:spPr/>
      <dgm:t>
        <a:bodyPr/>
        <a:lstStyle/>
        <a:p>
          <a:endParaRPr lang="ru-RU"/>
        </a:p>
      </dgm:t>
    </dgm:pt>
    <dgm:pt modelId="{E7807456-3FB0-46DF-B86F-13AF01C1100A}">
      <dgm:prSet phldrT="[Текст]" custT="1"/>
      <dgm:spPr>
        <a:solidFill>
          <a:schemeClr val="accent2"/>
        </a:solidFill>
      </dgm:spPr>
      <dgm:t>
        <a:bodyPr/>
        <a:lstStyle/>
        <a:p>
          <a:pPr algn="just"/>
          <a:endParaRPr lang="ru-RU" sz="1400" b="1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algn="just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Доклад</a:t>
          </a:r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устное сообщение, сделанное в присутствии слушателей</a:t>
          </a: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endParaRPr lang="ru-RU" sz="1400" dirty="0"/>
        </a:p>
      </dgm:t>
    </dgm:pt>
    <dgm:pt modelId="{7BC4C9AB-C042-4021-B5AC-5666DAC56318}" type="sibTrans" cxnId="{5CD7C85C-A14D-4ECF-98CE-979837DC59A6}">
      <dgm:prSet/>
      <dgm:spPr/>
      <dgm:t>
        <a:bodyPr/>
        <a:lstStyle/>
        <a:p>
          <a:endParaRPr lang="ru-RU"/>
        </a:p>
      </dgm:t>
    </dgm:pt>
    <dgm:pt modelId="{06301F94-2486-4FF6-BF23-DB8B92017D69}" type="parTrans" cxnId="{5CD7C85C-A14D-4ECF-98CE-979837DC59A6}">
      <dgm:prSet/>
      <dgm:spPr/>
      <dgm:t>
        <a:bodyPr/>
        <a:lstStyle/>
        <a:p>
          <a:endParaRPr lang="ru-RU"/>
        </a:p>
      </dgm:t>
    </dgm:pt>
    <dgm:pt modelId="{BAE55198-562B-42F8-8896-553E7DB458D0}" type="pres">
      <dgm:prSet presAssocID="{C354768D-2511-493F-A73A-E8C28165F6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4A4DA-B531-4D1D-B8AE-F3DCF808909A}" type="pres">
      <dgm:prSet presAssocID="{B767B983-E93A-421D-A80B-2B7EB766136E}" presName="node" presStyleLbl="node1" presStyleIdx="0" presStyleCnt="6" custScaleX="292742" custScaleY="96340" custLinFactNeighborX="-38330" custLinFactNeighborY="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0C528-FE9E-4793-A984-94B00CC4C244}" type="pres">
      <dgm:prSet presAssocID="{7506FB3A-AE10-4715-A115-C2065F63A5D9}" presName="sibTrans" presStyleCnt="0"/>
      <dgm:spPr/>
    </dgm:pt>
    <dgm:pt modelId="{2CAAF7E2-8F40-4437-ABBB-DC1F66279CA3}" type="pres">
      <dgm:prSet presAssocID="{E7807456-3FB0-46DF-B86F-13AF01C1100A}" presName="node" presStyleLbl="node1" presStyleIdx="1" presStyleCnt="6" custScaleX="95782" custScaleY="86176" custLinFactNeighborX="-36023" custLinFactNeighborY="-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FFB66-9D59-49CF-AD47-195F43244F2A}" type="pres">
      <dgm:prSet presAssocID="{7BC4C9AB-C042-4021-B5AC-5666DAC56318}" presName="sibTrans" presStyleCnt="0"/>
      <dgm:spPr/>
    </dgm:pt>
    <dgm:pt modelId="{E454BD01-4083-4F1D-B603-D608A29A230D}" type="pres">
      <dgm:prSet presAssocID="{9DF9C8BA-0C44-4AB8-BC04-C2BA71C8AE6D}" presName="node" presStyleLbl="node1" presStyleIdx="2" presStyleCnt="6" custScaleX="202656" custScaleY="87261" custLinFactNeighborX="22618" custLinFactNeighborY="-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00F9-43E9-4174-B7CE-9FB470A2E27D}" type="pres">
      <dgm:prSet presAssocID="{E7589088-4B0C-48C4-A61E-B50902BE53D8}" presName="sibTrans" presStyleCnt="0"/>
      <dgm:spPr/>
    </dgm:pt>
    <dgm:pt modelId="{E07B3400-0B85-4227-A94A-7DFCB93ACC40}" type="pres">
      <dgm:prSet presAssocID="{45211DFD-2FBC-4A6E-B684-777F2BB1F035}" presName="node" presStyleLbl="node1" presStyleIdx="3" presStyleCnt="6" custScaleX="206586" custScaleY="88457" custLinFactNeighborX="-29792" custLinFactNeighborY="-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4F913-AB06-4479-855C-8CC538EE201C}" type="pres">
      <dgm:prSet presAssocID="{C61DA1F9-A4F9-42C8-AD8D-FA285B882880}" presName="sibTrans" presStyleCnt="0"/>
      <dgm:spPr/>
    </dgm:pt>
    <dgm:pt modelId="{8F37FE2D-0F70-4331-B6B7-926523C95E9B}" type="pres">
      <dgm:prSet presAssocID="{F91C9695-CB93-4511-9300-D613105B16CA}" presName="node" presStyleLbl="node1" presStyleIdx="4" presStyleCnt="6" custScaleX="66350" custScaleY="91618" custLinFactNeighborX="24838" custLinFactNeighborY="-5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72903-7C88-4CF9-9AF1-ED7556224F94}" type="pres">
      <dgm:prSet presAssocID="{8102FAD7-92D1-4460-A084-450446AC8543}" presName="sibTrans" presStyleCnt="0"/>
      <dgm:spPr/>
    </dgm:pt>
    <dgm:pt modelId="{C3224DAA-0CDE-47CE-8810-8F9DE1A06264}" type="pres">
      <dgm:prSet presAssocID="{0E41CDA2-B8FD-4153-8185-5156DFC6B021}" presName="node" presStyleLbl="node1" presStyleIdx="5" presStyleCnt="6" custScaleX="282380" custScaleY="93535" custLinFactNeighborX="31525" custLinFactNeighborY="-6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02E735-9FC0-4D07-BF1D-0305409F9DB2}" srcId="{C354768D-2511-493F-A73A-E8C28165F6FC}" destId="{B767B983-E93A-421D-A80B-2B7EB766136E}" srcOrd="0" destOrd="0" parTransId="{81A2AC75-4763-4C2F-86E9-DC2B801E2A3F}" sibTransId="{7506FB3A-AE10-4715-A115-C2065F63A5D9}"/>
    <dgm:cxn modelId="{6E2D140B-3C83-485A-8F02-9D157A285F4F}" type="presOf" srcId="{C354768D-2511-493F-A73A-E8C28165F6FC}" destId="{BAE55198-562B-42F8-8896-553E7DB458D0}" srcOrd="0" destOrd="0" presId="urn:microsoft.com/office/officeart/2005/8/layout/default"/>
    <dgm:cxn modelId="{C9D3EAFC-F1EA-4DEB-8894-01BE0B63DDAA}" type="presOf" srcId="{0E41CDA2-B8FD-4153-8185-5156DFC6B021}" destId="{C3224DAA-0CDE-47CE-8810-8F9DE1A06264}" srcOrd="0" destOrd="0" presId="urn:microsoft.com/office/officeart/2005/8/layout/default"/>
    <dgm:cxn modelId="{5BB39976-160B-45C2-BB8D-1D66514B18E7}" srcId="{C354768D-2511-493F-A73A-E8C28165F6FC}" destId="{F91C9695-CB93-4511-9300-D613105B16CA}" srcOrd="4" destOrd="0" parTransId="{83958E9A-C417-4DB2-B654-AAB57C73FF76}" sibTransId="{8102FAD7-92D1-4460-A084-450446AC8543}"/>
    <dgm:cxn modelId="{BB97552F-8114-4C43-8071-EFDF9B10150D}" type="presOf" srcId="{E7807456-3FB0-46DF-B86F-13AF01C1100A}" destId="{2CAAF7E2-8F40-4437-ABBB-DC1F66279CA3}" srcOrd="0" destOrd="0" presId="urn:microsoft.com/office/officeart/2005/8/layout/default"/>
    <dgm:cxn modelId="{BA910270-7DAA-4C47-867F-7EE6FC2C1E0C}" type="presOf" srcId="{F91C9695-CB93-4511-9300-D613105B16CA}" destId="{8F37FE2D-0F70-4331-B6B7-926523C95E9B}" srcOrd="0" destOrd="0" presId="urn:microsoft.com/office/officeart/2005/8/layout/default"/>
    <dgm:cxn modelId="{274792FB-EF74-447B-8CDE-48363F16C12C}" type="presOf" srcId="{45211DFD-2FBC-4A6E-B684-777F2BB1F035}" destId="{E07B3400-0B85-4227-A94A-7DFCB93ACC40}" srcOrd="0" destOrd="0" presId="urn:microsoft.com/office/officeart/2005/8/layout/default"/>
    <dgm:cxn modelId="{3AE570B9-1CC3-4801-A6D4-231CF27E33F3}" srcId="{C354768D-2511-493F-A73A-E8C28165F6FC}" destId="{45211DFD-2FBC-4A6E-B684-777F2BB1F035}" srcOrd="3" destOrd="0" parTransId="{B4E4F3F5-4144-4E83-8DFB-09CD62C52AEA}" sibTransId="{C61DA1F9-A4F9-42C8-AD8D-FA285B882880}"/>
    <dgm:cxn modelId="{801C3209-5486-4103-8A40-4F1912F681C5}" srcId="{C354768D-2511-493F-A73A-E8C28165F6FC}" destId="{9DF9C8BA-0C44-4AB8-BC04-C2BA71C8AE6D}" srcOrd="2" destOrd="0" parTransId="{21F8C55D-48AC-4E4B-8B16-2E99BFFC2D7D}" sibTransId="{E7589088-4B0C-48C4-A61E-B50902BE53D8}"/>
    <dgm:cxn modelId="{129E2604-241F-414C-BA1B-9C2AAFC6C17D}" type="presOf" srcId="{B767B983-E93A-421D-A80B-2B7EB766136E}" destId="{BF74A4DA-B531-4D1D-B8AE-F3DCF808909A}" srcOrd="0" destOrd="0" presId="urn:microsoft.com/office/officeart/2005/8/layout/default"/>
    <dgm:cxn modelId="{F7111400-4236-4A03-B6F1-D2F71A426824}" srcId="{C354768D-2511-493F-A73A-E8C28165F6FC}" destId="{0E41CDA2-B8FD-4153-8185-5156DFC6B021}" srcOrd="5" destOrd="0" parTransId="{83877901-FADA-4914-8F59-53BF8E4A000F}" sibTransId="{2502E9B5-E368-4900-BD63-4F8CEA3F53E6}"/>
    <dgm:cxn modelId="{5CD7C85C-A14D-4ECF-98CE-979837DC59A6}" srcId="{C354768D-2511-493F-A73A-E8C28165F6FC}" destId="{E7807456-3FB0-46DF-B86F-13AF01C1100A}" srcOrd="1" destOrd="0" parTransId="{06301F94-2486-4FF6-BF23-DB8B92017D69}" sibTransId="{7BC4C9AB-C042-4021-B5AC-5666DAC56318}"/>
    <dgm:cxn modelId="{75F952E1-89E0-47DF-AF90-3832BE975C50}" type="presOf" srcId="{9DF9C8BA-0C44-4AB8-BC04-C2BA71C8AE6D}" destId="{E454BD01-4083-4F1D-B603-D608A29A230D}" srcOrd="0" destOrd="0" presId="urn:microsoft.com/office/officeart/2005/8/layout/default"/>
    <dgm:cxn modelId="{616F6E10-0FE1-45A1-8887-B25250665603}" type="presParOf" srcId="{BAE55198-562B-42F8-8896-553E7DB458D0}" destId="{BF74A4DA-B531-4D1D-B8AE-F3DCF808909A}" srcOrd="0" destOrd="0" presId="urn:microsoft.com/office/officeart/2005/8/layout/default"/>
    <dgm:cxn modelId="{844CDF40-E160-4894-AA2A-EEA181F5089E}" type="presParOf" srcId="{BAE55198-562B-42F8-8896-553E7DB458D0}" destId="{72E0C528-FE9E-4793-A984-94B00CC4C244}" srcOrd="1" destOrd="0" presId="urn:microsoft.com/office/officeart/2005/8/layout/default"/>
    <dgm:cxn modelId="{475270F0-453C-4AF8-ADF6-F69F43B22368}" type="presParOf" srcId="{BAE55198-562B-42F8-8896-553E7DB458D0}" destId="{2CAAF7E2-8F40-4437-ABBB-DC1F66279CA3}" srcOrd="2" destOrd="0" presId="urn:microsoft.com/office/officeart/2005/8/layout/default"/>
    <dgm:cxn modelId="{6E6C7294-3AED-4078-8BF1-AD6AD468FAC9}" type="presParOf" srcId="{BAE55198-562B-42F8-8896-553E7DB458D0}" destId="{0F7FFB66-9D59-49CF-AD47-195F43244F2A}" srcOrd="3" destOrd="0" presId="urn:microsoft.com/office/officeart/2005/8/layout/default"/>
    <dgm:cxn modelId="{A6D24702-99F6-477A-925C-F252B774C8E5}" type="presParOf" srcId="{BAE55198-562B-42F8-8896-553E7DB458D0}" destId="{E454BD01-4083-4F1D-B603-D608A29A230D}" srcOrd="4" destOrd="0" presId="urn:microsoft.com/office/officeart/2005/8/layout/default"/>
    <dgm:cxn modelId="{1DEC6B02-79E4-47FF-AB9E-ECDEA971A2C0}" type="presParOf" srcId="{BAE55198-562B-42F8-8896-553E7DB458D0}" destId="{FB7600F9-43E9-4174-B7CE-9FB470A2E27D}" srcOrd="5" destOrd="0" presId="urn:microsoft.com/office/officeart/2005/8/layout/default"/>
    <dgm:cxn modelId="{C5A74E32-426B-486D-B3EF-B7D38BB3A197}" type="presParOf" srcId="{BAE55198-562B-42F8-8896-553E7DB458D0}" destId="{E07B3400-0B85-4227-A94A-7DFCB93ACC40}" srcOrd="6" destOrd="0" presId="urn:microsoft.com/office/officeart/2005/8/layout/default"/>
    <dgm:cxn modelId="{47B401E8-6FC6-4461-857C-0CE273800D68}" type="presParOf" srcId="{BAE55198-562B-42F8-8896-553E7DB458D0}" destId="{6A04F913-AB06-4479-855C-8CC538EE201C}" srcOrd="7" destOrd="0" presId="urn:microsoft.com/office/officeart/2005/8/layout/default"/>
    <dgm:cxn modelId="{51781FC6-39F0-4B6E-8979-18FB22709E42}" type="presParOf" srcId="{BAE55198-562B-42F8-8896-553E7DB458D0}" destId="{8F37FE2D-0F70-4331-B6B7-926523C95E9B}" srcOrd="8" destOrd="0" presId="urn:microsoft.com/office/officeart/2005/8/layout/default"/>
    <dgm:cxn modelId="{DCE68661-334E-4559-BC41-626C3B5B69CF}" type="presParOf" srcId="{BAE55198-562B-42F8-8896-553E7DB458D0}" destId="{6B072903-7C88-4CF9-9AF1-ED7556224F94}" srcOrd="9" destOrd="0" presId="urn:microsoft.com/office/officeart/2005/8/layout/default"/>
    <dgm:cxn modelId="{F7AD047F-1777-4AF9-A6DC-ED5DF6994DBC}" type="presParOf" srcId="{BAE55198-562B-42F8-8896-553E7DB458D0}" destId="{C3224DAA-0CDE-47CE-8810-8F9DE1A0626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4A4DA-B531-4D1D-B8AE-F3DCF808909A}">
      <dsp:nvSpPr>
        <dsp:cNvPr id="0" name=""/>
        <dsp:cNvSpPr/>
      </dsp:nvSpPr>
      <dsp:spPr>
        <a:xfrm>
          <a:off x="0" y="16870"/>
          <a:ext cx="6613123" cy="130580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Реферат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(от лат. </a:t>
          </a:r>
          <a:r>
            <a:rPr lang="ru-RU" sz="16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refero</a:t>
          </a:r>
          <a:r>
            <a:rPr lang="ru-RU" sz="16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сообщаю, докладываю) - краткое изложение содержания нескольких документов, включающее основные сведения и выводы. В ВУЗе реферат – это научно-исследовательская работа студента, раскрывающая </a:t>
          </a:r>
          <a:r>
            <a:rPr lang="ru-RU" sz="16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суть исследуемой проблемы с различных пози­ций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 формированием </a:t>
          </a:r>
          <a:r>
            <a:rPr lang="ru-RU" sz="16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самостоятельных выводов </a:t>
          </a: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600" b="1" u="sng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реферативный стиль</a:t>
          </a:r>
          <a:r>
            <a:rPr lang="ru-RU" sz="1600" b="1" u="sng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870"/>
        <a:ext cx="6613123" cy="1305808"/>
      </dsp:txXfrm>
    </dsp:sp>
    <dsp:sp modelId="{2CAAF7E2-8F40-4437-ABBB-DC1F66279CA3}">
      <dsp:nvSpPr>
        <dsp:cNvPr id="0" name=""/>
        <dsp:cNvSpPr/>
      </dsp:nvSpPr>
      <dsp:spPr>
        <a:xfrm>
          <a:off x="0" y="1529843"/>
          <a:ext cx="2163742" cy="1168044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Доклад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устное сообщение, сделанное в присутствии слушателей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1529843"/>
        <a:ext cx="2163742" cy="1168044"/>
      </dsp:txXfrm>
    </dsp:sp>
    <dsp:sp modelId="{E454BD01-4083-4F1D-B603-D608A29A230D}">
      <dsp:nvSpPr>
        <dsp:cNvPr id="0" name=""/>
        <dsp:cNvSpPr/>
      </dsp:nvSpPr>
      <dsp:spPr>
        <a:xfrm>
          <a:off x="3482198" y="1524089"/>
          <a:ext cx="4578055" cy="1182750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Эссе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сочинение-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рассуждение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небольшого объема и свободной композиции, передающее </a:t>
          </a:r>
          <a:r>
            <a:rPr lang="ru-RU" sz="16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индивидуальные впечатления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соображения по теме. Эссе - яркое, образное, личностное, пишется непринужденно и свободно.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2198" y="1524089"/>
        <a:ext cx="4578055" cy="1182750"/>
      </dsp:txXfrm>
    </dsp:sp>
    <dsp:sp modelId="{E07B3400-0B85-4227-A94A-7DFCB93ACC40}">
      <dsp:nvSpPr>
        <dsp:cNvPr id="0" name=""/>
        <dsp:cNvSpPr/>
      </dsp:nvSpPr>
      <dsp:spPr>
        <a:xfrm>
          <a:off x="196645" y="2937113"/>
          <a:ext cx="4666835" cy="119896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отчет 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подробное описание </a:t>
          </a:r>
          <a:r>
            <a:rPr lang="ru-RU" sz="16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методики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хода </a:t>
          </a:r>
          <a:r>
            <a:rPr lang="ru-RU" sz="16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6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</a:t>
          </a: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также выводы, полученные в итоге научно-исследовательской работы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645" y="2937113"/>
        <a:ext cx="4666835" cy="1198961"/>
      </dsp:txXfrm>
    </dsp:sp>
    <dsp:sp modelId="{8F37FE2D-0F70-4331-B6B7-926523C95E9B}">
      <dsp:nvSpPr>
        <dsp:cNvPr id="0" name=""/>
        <dsp:cNvSpPr/>
      </dsp:nvSpPr>
      <dsp:spPr>
        <a:xfrm>
          <a:off x="6323490" y="2869227"/>
          <a:ext cx="1498865" cy="124180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Тезисы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кратко сформулированные основные положения 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доклада</a:t>
          </a: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сообщения и т.д.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3490" y="2869227"/>
        <a:ext cx="1498865" cy="1241805"/>
      </dsp:txXfrm>
    </dsp:sp>
    <dsp:sp modelId="{C3224DAA-0CDE-47CE-8810-8F9DE1A06264}">
      <dsp:nvSpPr>
        <dsp:cNvPr id="0" name=""/>
        <dsp:cNvSpPr/>
      </dsp:nvSpPr>
      <dsp:spPr>
        <a:xfrm>
          <a:off x="1676737" y="4325957"/>
          <a:ext cx="6379043" cy="126778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Научная статья </a:t>
          </a:r>
          <a:r>
            <a:rPr lang="ru-RU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описывает</a:t>
          </a:r>
          <a:r>
            <a:rPr lang="en-U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результаты </a:t>
          </a:r>
          <a:r>
            <a:rPr lang="ru-RU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авторского</a:t>
          </a:r>
          <a:r>
            <a:rPr lang="ru-RU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научного </a:t>
          </a:r>
          <a:r>
            <a:rPr lang="ru-RU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исследования</a:t>
          </a:r>
          <a:r>
            <a:rPr lang="ru-RU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или посвящена </a:t>
          </a:r>
          <a:r>
            <a:rPr lang="ru-RU" sz="2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обзору</a:t>
          </a:r>
          <a:r>
            <a:rPr lang="ru-RU" sz="2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других научных статей, по этой теме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737" y="4325957"/>
        <a:ext cx="6379043" cy="1267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8536" y="1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65772CFB-D593-4F4A-9689-1A0422ED9D4C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80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8536" y="9446680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E7E37775-7888-4290-9FF0-9EF7FB131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48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8536" y="1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pPr>
              <a:defRPr/>
            </a:pPr>
            <a:fld id="{0EBA2992-025A-4DEF-8986-4681F7C4C498}" type="datetimeFigureOut">
              <a:rPr lang="ru-RU"/>
              <a:pPr>
                <a:defRPr/>
              </a:pPr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197" y="4724203"/>
            <a:ext cx="5449570" cy="447556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80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8536" y="9446680"/>
            <a:ext cx="2951852" cy="497283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pPr>
              <a:defRPr/>
            </a:pPr>
            <a:fld id="{F5E207AB-9EB8-4786-AA53-C845D67B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6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188BD6-B8A9-4A17-A2A5-26819FF753EC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166370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293E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916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550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9552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9328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8336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304800"/>
            <a:ext cx="21336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24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9504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581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35814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1538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73152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8927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1725" y="169863"/>
            <a:ext cx="7848600" cy="609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2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77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00000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pic>
        <p:nvPicPr>
          <p:cNvPr id="5" name="Picture 1027" descr="binarybg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28"/>
          <p:cNvSpPr>
            <a:spLocks noChangeShapeType="1"/>
          </p:cNvSpPr>
          <p:nvPr/>
        </p:nvSpPr>
        <p:spPr bwMode="auto">
          <a:xfrm>
            <a:off x="0" y="4889500"/>
            <a:ext cx="9144000" cy="0"/>
          </a:xfrm>
          <a:prstGeom prst="line">
            <a:avLst/>
          </a:prstGeom>
          <a:noFill/>
          <a:ln w="152400">
            <a:solidFill>
              <a:srgbClr val="B2B2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275" y="5257800"/>
            <a:ext cx="11779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4" name="Rectangle 1030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990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9015" name="Rectangle 103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68580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26562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9335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929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295400"/>
            <a:ext cx="3581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5092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070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119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209675"/>
            <a:ext cx="78438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sp>
        <p:nvSpPr>
          <p:cNvPr id="5" name="矩形 4"/>
          <p:cNvSpPr/>
          <p:nvPr/>
        </p:nvSpPr>
        <p:spPr>
          <a:xfrm>
            <a:off x="6372225" y="6481763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>
                <a:solidFill>
                  <a:srgbClr val="6F6F6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Copyright © Wondershare Software</a:t>
            </a:r>
            <a:endParaRPr lang="zh-CN" altLang="en-US">
              <a:solidFill>
                <a:srgbClr val="6F6F6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8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2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FFFFFF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457200"/>
            <a:ext cx="8991600" cy="609600"/>
          </a:xfrm>
          <a:prstGeom prst="rect">
            <a:avLst/>
          </a:prstGeom>
          <a:solidFill>
            <a:srgbClr val="B2B2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00000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04800"/>
            <a:ext cx="8839200" cy="6858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ru-RU" sz="2400">
              <a:solidFill>
                <a:srgbClr val="00000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6705600"/>
            <a:ext cx="8001000" cy="152400"/>
            <a:chOff x="0" y="4224"/>
            <a:chExt cx="5040" cy="96"/>
          </a:xfrm>
        </p:grpSpPr>
        <p:sp>
          <p:nvSpPr>
            <p:cNvPr id="2060" name="Rectangle 6"/>
            <p:cNvSpPr>
              <a:spLocks noChangeArrowheads="1"/>
            </p:cNvSpPr>
            <p:nvPr userDrawn="1"/>
          </p:nvSpPr>
          <p:spPr bwMode="auto">
            <a:xfrm>
              <a:off x="4272" y="4224"/>
              <a:ext cx="768" cy="96"/>
            </a:xfrm>
            <a:prstGeom prst="rect">
              <a:avLst/>
            </a:prstGeom>
            <a:solidFill>
              <a:srgbClr val="F6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1" name="Rectangle 7"/>
            <p:cNvSpPr>
              <a:spLocks noChangeArrowheads="1"/>
            </p:cNvSpPr>
            <p:nvPr userDrawn="1"/>
          </p:nvSpPr>
          <p:spPr bwMode="auto">
            <a:xfrm>
              <a:off x="0" y="4224"/>
              <a:ext cx="192" cy="96"/>
            </a:xfrm>
            <a:prstGeom prst="rect">
              <a:avLst/>
            </a:prstGeom>
            <a:solidFill>
              <a:srgbClr val="FF89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2" name="Rectangle 8"/>
            <p:cNvSpPr>
              <a:spLocks noChangeArrowheads="1"/>
            </p:cNvSpPr>
            <p:nvPr userDrawn="1"/>
          </p:nvSpPr>
          <p:spPr bwMode="auto">
            <a:xfrm>
              <a:off x="178" y="4224"/>
              <a:ext cx="158" cy="96"/>
            </a:xfrm>
            <a:prstGeom prst="rect">
              <a:avLst/>
            </a:prstGeom>
            <a:solidFill>
              <a:srgbClr val="D86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3" name="Rectangle 9"/>
            <p:cNvSpPr>
              <a:spLocks noChangeArrowheads="1"/>
            </p:cNvSpPr>
            <p:nvPr userDrawn="1"/>
          </p:nvSpPr>
          <p:spPr bwMode="auto">
            <a:xfrm>
              <a:off x="316" y="4224"/>
              <a:ext cx="1220" cy="96"/>
            </a:xfrm>
            <a:prstGeom prst="rect">
              <a:avLst/>
            </a:prstGeom>
            <a:solidFill>
              <a:srgbClr val="FDA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4" name="Rectangle 10"/>
            <p:cNvSpPr>
              <a:spLocks noChangeArrowheads="1"/>
            </p:cNvSpPr>
            <p:nvPr userDrawn="1"/>
          </p:nvSpPr>
          <p:spPr bwMode="auto">
            <a:xfrm>
              <a:off x="2304" y="4224"/>
              <a:ext cx="480" cy="96"/>
            </a:xfrm>
            <a:prstGeom prst="rect">
              <a:avLst/>
            </a:prstGeom>
            <a:solidFill>
              <a:srgbClr val="FE4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5" name="Rectangle 11"/>
            <p:cNvSpPr>
              <a:spLocks noChangeArrowheads="1"/>
            </p:cNvSpPr>
            <p:nvPr userDrawn="1"/>
          </p:nvSpPr>
          <p:spPr bwMode="auto">
            <a:xfrm>
              <a:off x="2702" y="4224"/>
              <a:ext cx="1570" cy="96"/>
            </a:xfrm>
            <a:prstGeom prst="rect">
              <a:avLst/>
            </a:prstGeom>
            <a:solidFill>
              <a:srgbClr val="FD8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6" name="Rectangle 12"/>
            <p:cNvSpPr>
              <a:spLocks noChangeArrowheads="1"/>
            </p:cNvSpPr>
            <p:nvPr userDrawn="1"/>
          </p:nvSpPr>
          <p:spPr bwMode="auto">
            <a:xfrm>
              <a:off x="4272" y="4224"/>
              <a:ext cx="25" cy="96"/>
            </a:xfrm>
            <a:prstGeom prst="rect">
              <a:avLst/>
            </a:prstGeom>
            <a:solidFill>
              <a:srgbClr val="EC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  <p:sp>
          <p:nvSpPr>
            <p:cNvPr id="2067" name="Rectangle 13"/>
            <p:cNvSpPr>
              <a:spLocks noChangeArrowheads="1"/>
            </p:cNvSpPr>
            <p:nvPr userDrawn="1"/>
          </p:nvSpPr>
          <p:spPr bwMode="auto">
            <a:xfrm>
              <a:off x="1472" y="4224"/>
              <a:ext cx="852" cy="96"/>
            </a:xfrm>
            <a:prstGeom prst="rect">
              <a:avLst/>
            </a:prstGeom>
            <a:solidFill>
              <a:srgbClr val="EC7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ru-RU" sz="1200" b="1">
                <a:solidFill>
                  <a:srgbClr val="000000"/>
                </a:solidFill>
                <a:effectLst/>
                <a:cs typeface="Arial" charset="0"/>
              </a:endParaRPr>
            </a:p>
          </p:txBody>
        </p:sp>
      </p:grpSp>
      <p:pic>
        <p:nvPicPr>
          <p:cNvPr id="2054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3" y="5791200"/>
            <a:ext cx="838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534400" cy="685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315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533400" y="640080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8" name="Rectangle 18"/>
          <p:cNvSpPr>
            <a:spLocks noChangeArrowheads="1"/>
          </p:cNvSpPr>
          <p:nvPr/>
        </p:nvSpPr>
        <p:spPr bwMode="auto">
          <a:xfrm>
            <a:off x="152400" y="6400800"/>
            <a:ext cx="458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0" hangingPunct="0"/>
            <a:fld id="{95E16D9D-35A0-4D50-B760-3B40D566E715}" type="slidenum">
              <a:rPr lang="en-GB" sz="1000">
                <a:solidFill>
                  <a:srgbClr val="808080"/>
                </a:solidFill>
                <a:effectLst/>
                <a:latin typeface="Arial Narrow" pitchFamily="34" charset="0"/>
                <a:cs typeface="Arial" charset="0"/>
              </a:rPr>
              <a:pPr algn="l" eaLnBrk="0" hangingPunct="0"/>
              <a:t>‹#›</a:t>
            </a:fld>
            <a:endParaRPr lang="en-GB" sz="1000">
              <a:solidFill>
                <a:srgbClr val="808080"/>
              </a:solidFill>
              <a:effectLst/>
              <a:latin typeface="Arial Narrow" pitchFamily="34" charset="0"/>
              <a:cs typeface="Arial" charset="0"/>
            </a:endParaRPr>
          </a:p>
        </p:txBody>
      </p:sp>
      <p:sp>
        <p:nvSpPr>
          <p:cNvPr id="29800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00800"/>
            <a:ext cx="533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 b="0">
                <a:solidFill>
                  <a:srgbClr val="FF9218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Arial" charset="0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sz="3200" b="1">
          <a:solidFill>
            <a:srgbClr val="32323D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kumimoji="1" sz="2800">
          <a:solidFill>
            <a:srgbClr val="32323D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kumimoji="1" sz="2400">
          <a:solidFill>
            <a:srgbClr val="32323D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kumimoji="1" sz="2000">
          <a:solidFill>
            <a:srgbClr val="32323D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kumimoji="1" sz="2000">
          <a:solidFill>
            <a:srgbClr val="32323D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sz="2000">
          <a:solidFill>
            <a:srgbClr val="32323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sz="2000">
          <a:solidFill>
            <a:srgbClr val="32323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sz="2000">
          <a:solidFill>
            <a:srgbClr val="32323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§"/>
        <a:defRPr sz="2000">
          <a:solidFill>
            <a:srgbClr val="32323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lassinform.ru/udk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umph.ru/udk-klassifikator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iss.rsl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73100" y="1812925"/>
            <a:ext cx="8121650" cy="2751138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24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24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КАК ПРАВИЛЬНО НАПИСАТЬ </a:t>
            </a:r>
            <a:br>
              <a:rPr lang="ru-RU" altLang="ko-KR" sz="24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36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НАУЧНУЮ СТАТЬЮ?</a:t>
            </a:r>
            <a:br>
              <a:rPr lang="ru-RU" altLang="ko-KR" sz="36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</a:br>
            <a:r>
              <a:rPr lang="ru-RU" altLang="ko-KR" sz="36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  <a:t/>
            </a:r>
            <a:br>
              <a:rPr lang="ru-RU" altLang="ko-KR" sz="3600" dirty="0" smtClean="0">
                <a:latin typeface="Arial Narrow" pitchFamily="34" charset="0"/>
                <a:ea typeface="Gulim" pitchFamily="34" charset="-127"/>
                <a:cs typeface="Times New Roman" pitchFamily="18" charset="0"/>
              </a:rPr>
            </a:br>
            <a:endParaRPr lang="en-US" altLang="ko-KR" sz="2400" b="0" dirty="0" smtClean="0">
              <a:latin typeface="Times New Roman" pitchFamily="18" charset="0"/>
              <a:ea typeface="Guli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01725" y="331788"/>
            <a:ext cx="7848600" cy="657225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Ошибки при составлении заголовка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30263" y="871538"/>
            <a:ext cx="8186737" cy="5291137"/>
          </a:xfrm>
        </p:spPr>
        <p:txBody>
          <a:bodyPr/>
          <a:lstStyle/>
          <a:p>
            <a:pPr algn="just"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статьи слишком общий и охватывает гораздо </a:t>
            </a:r>
            <a:r>
              <a:rPr lang="ru-RU" altLang="ru-RU" sz="18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широкий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 вопросов, чем сам текст статьи. Например: </a:t>
            </a:r>
            <a:r>
              <a:rPr lang="ru-RU" altLang="ru-RU" sz="1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altLang="ru-RU" sz="1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современном мире»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?</a:t>
            </a:r>
            <a:b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   </a:t>
            </a:r>
            <a:r>
              <a:rPr lang="ru-RU" altLang="ru-RU" sz="1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1800" b="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r>
              <a:rPr lang="ru-RU" altLang="ru-RU" sz="1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инструмент эффективного обучения и развития персонала»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</a:t>
            </a:r>
          </a:p>
          <a:p>
            <a:pPr algn="just"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</a:t>
            </a:r>
            <a:r>
              <a:rPr lang="ru-RU" altLang="ru-RU" sz="18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отражает сути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рассматриваемого вопроса .</a:t>
            </a:r>
          </a:p>
          <a:p>
            <a:pPr algn="just">
              <a:defRPr/>
            </a:pPr>
            <a:r>
              <a:rPr lang="ru-RU" altLang="ru-RU" sz="18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Сенсационный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заголовок. Такие заголовки хороши в рекламных текстах, для научной статьи они не пригодны. Пример: </a:t>
            </a:r>
            <a:r>
              <a:rPr lang="ru-RU" altLang="ru-RU" sz="1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«Засорение окружающей среды - как мы за это расплачиваемся»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-? </a:t>
            </a:r>
            <a:r>
              <a:rPr lang="ru-RU" alt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b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расчета платы за экологический ущерб, нанесенный антропогенным воздействием»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</a:t>
            </a:r>
            <a:r>
              <a:rPr lang="ru-RU" altLang="ru-RU" sz="1800" b="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itchFamily="18" charset="0"/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  <p:pic>
        <p:nvPicPr>
          <p:cNvPr id="276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879056"/>
            <a:ext cx="29098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4110038"/>
            <a:ext cx="4032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7780"/>
          <a:stretch>
            <a:fillRect/>
          </a:stretch>
        </p:blipFill>
        <p:spPr bwMode="auto">
          <a:xfrm>
            <a:off x="3432969" y="3879056"/>
            <a:ext cx="226377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8" y="4613275"/>
            <a:ext cx="3360737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https://flyclipart.com/thumb2/website-archives-82348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101725" y="265113"/>
            <a:ext cx="7848600" cy="60960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Составные части статьи </a:t>
            </a:r>
            <a:b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самый простой вариант</a:t>
            </a:r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865188"/>
            <a:ext cx="8229600" cy="55038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Аннотация, ключевые слова.</a:t>
            </a:r>
          </a:p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(введение – 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актуальность, цель, объект, предмет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полученных результатов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(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литературы.</a:t>
            </a:r>
          </a:p>
          <a:p>
            <a:pPr>
              <a:defRPr/>
            </a:pPr>
            <a:endParaRPr lang="ru-RU" sz="2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800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altLang="ru-RU" sz="1800" dirty="0" smtClean="0">
              <a:solidFill>
                <a:schemeClr val="accent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787775"/>
            <a:ext cx="44100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Горизонтальный свиток 1"/>
          <p:cNvSpPr/>
          <p:nvPr/>
        </p:nvSpPr>
        <p:spPr bwMode="auto">
          <a:xfrm>
            <a:off x="755650" y="6602413"/>
            <a:ext cx="1143000" cy="1033462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6900863" cy="549275"/>
          </a:xfrm>
        </p:spPr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Формат </a:t>
            </a:r>
            <a:r>
              <a:rPr lang="en-US" altLang="ru-RU" sz="28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IMRAD (</a:t>
            </a:r>
            <a:r>
              <a:rPr lang="en-US" alt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Introduction, Methods, Results, and Discussion</a:t>
            </a:r>
            <a:r>
              <a:rPr lang="en-US" altLang="ru-RU" sz="28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28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dirty="0" smtClean="0">
              <a:solidFill>
                <a:srgbClr val="3D5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1200" y="922339"/>
            <a:ext cx="8388349" cy="4932362"/>
          </a:xfrm>
        </p:spPr>
        <p:txBody>
          <a:bodyPr/>
          <a:lstStyle/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Title </a:t>
            </a:r>
            <a:endParaRPr lang="ru-RU" sz="1600" b="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Аннотация–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 and Methods (Theoretical basis) 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Results 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Discussion 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Благодарности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Acknowledgements 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 – </a:t>
            </a:r>
            <a:r>
              <a:rPr lang="en-US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Literature</a:t>
            </a:r>
            <a:r>
              <a:rPr 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cited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Разделы статьи по сути отвечают на естественные вопросы.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вопрос – </a:t>
            </a:r>
            <a:r>
              <a:rPr lang="ru-RU" sz="1800" dirty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какой проблеме посвящено исследование? Кто и что уже писал по этому поводу?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Почему проблема сейчас  актуальна? 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должен содержаться во 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Введении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Следующий вопрос – </a:t>
            </a:r>
            <a:r>
              <a:rPr lang="ru-RU" sz="1800" dirty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как изучалась проблема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На этот вопрос отвечает раздел 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Каковы </a:t>
            </a:r>
            <a:r>
              <a:rPr lang="ru-RU" sz="1800" dirty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получены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Ищите ответ в разделе 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</a:p>
          <a:p>
            <a:pPr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основные результаты означают? Какие можно дать рекомендации?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 в разделах 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Обсуждение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  <a:p>
            <a:pPr marL="0" indent="0" algn="just">
              <a:buFontTx/>
              <a:buNone/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44475"/>
            <a:ext cx="21399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Горизонтальный свиток 3"/>
          <p:cNvSpPr/>
          <p:nvPr/>
        </p:nvSpPr>
        <p:spPr bwMode="auto">
          <a:xfrm>
            <a:off x="7858125" y="2093913"/>
            <a:ext cx="1143000" cy="1033462"/>
          </a:xfrm>
          <a:prstGeom prst="horizontalScroll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424613" y="2160588"/>
            <a:ext cx="2674937" cy="8509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было? 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стало?</a:t>
            </a:r>
          </a:p>
          <a:p>
            <a:pPr algn="just">
              <a:defRPr/>
            </a:pPr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сердце успокоится?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399" y="5866825"/>
            <a:ext cx="88487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dirty="0">
                <a:solidFill>
                  <a:schemeClr val="tx1"/>
                </a:solidFill>
                <a:effectLst/>
                <a:cs typeface="Times New Roman" pitchFamily="18" charset="0"/>
              </a:rPr>
              <a:t>Кроме того, любая статья начинается с </a:t>
            </a:r>
            <a:r>
              <a:rPr lang="ru-RU" b="1" u="sng" dirty="0">
                <a:solidFill>
                  <a:schemeClr val="tx1"/>
                </a:solidFill>
                <a:effectLst/>
                <a:cs typeface="Times New Roman" pitchFamily="18" charset="0"/>
              </a:rPr>
              <a:t>Названия</a:t>
            </a:r>
            <a:r>
              <a:rPr lang="ru-RU" dirty="0">
                <a:solidFill>
                  <a:schemeClr val="tx1"/>
                </a:solidFill>
                <a:effectLst/>
                <a:cs typeface="Times New Roman" pitchFamily="18" charset="0"/>
              </a:rPr>
              <a:t>, за которым следует перечисление авторов, место их работы. Затем следует </a:t>
            </a:r>
            <a:r>
              <a:rPr lang="ru-RU" b="1" u="sng" dirty="0">
                <a:solidFill>
                  <a:schemeClr val="tx1"/>
                </a:solidFill>
                <a:effectLst/>
                <a:cs typeface="Times New Roman" pitchFamily="18" charset="0"/>
              </a:rPr>
              <a:t>Аннотация</a:t>
            </a:r>
            <a:r>
              <a:rPr lang="ru-RU" dirty="0">
                <a:solidFill>
                  <a:schemeClr val="tx1"/>
                </a:solidFill>
                <a:effectLst/>
                <a:cs typeface="Times New Roman" pitchFamily="18" charset="0"/>
              </a:rPr>
              <a:t>, которая является очень кратким изложением содержания статьи и в конце которого есть </a:t>
            </a:r>
            <a:r>
              <a:rPr lang="ru-RU" b="1" u="sng" dirty="0" smtClean="0">
                <a:solidFill>
                  <a:schemeClr val="tx1"/>
                </a:solidFill>
                <a:effectLst/>
                <a:cs typeface="Times New Roman" pitchFamily="18" charset="0"/>
              </a:rPr>
              <a:t>Ключевые слова</a:t>
            </a:r>
            <a:endParaRPr lang="ru-RU" b="1" u="sng" dirty="0"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57200" y="334668"/>
            <a:ext cx="8229600" cy="55880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Аннотация (</a:t>
            </a:r>
            <a:r>
              <a:rPr lang="en-US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abstract)</a:t>
            </a:r>
            <a:endParaRPr lang="ru-RU" altLang="ru-RU" sz="3600" dirty="0" smtClean="0">
              <a:solidFill>
                <a:srgbClr val="3D5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000125" y="1056205"/>
            <a:ext cx="7686675" cy="54959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- не зависимый от статьи источник информации. Ее пишут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sz="2800" b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работы над тек­стом статьи. Она включает характеристику основной проблемы, объекта, цели работы и ее результаты, практическое значение. Должна давать понимание, </a:t>
            </a:r>
            <a:r>
              <a:rPr lang="ru-RU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в себе статья в сравнении с другими</a:t>
            </a:r>
            <a:r>
              <a:rPr lang="ru-RU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этой теме. Рекомендуемый объ­ем - </a:t>
            </a:r>
            <a:r>
              <a:rPr lang="ru-RU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100-250 слов </a:t>
            </a: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русском и английском языках.</a:t>
            </a:r>
          </a:p>
          <a:p>
            <a:pPr marL="0" lvl="0" indent="0" algn="just">
              <a:buClr>
                <a:srgbClr val="507800"/>
              </a:buClr>
              <a:buNone/>
              <a:defRPr/>
            </a:pPr>
            <a:endParaRPr lang="ru-RU" sz="1600" b="0" dirty="0" smtClean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507800"/>
              </a:buClr>
              <a:buNone/>
              <a:defRPr/>
            </a:pPr>
            <a:r>
              <a:rPr lang="ru-RU" sz="1600" b="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аннотации не должен повторяться текст самой статьи (</a:t>
            </a:r>
            <a:r>
              <a:rPr lang="ru-RU" sz="1600" dirty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брать предложения из статьи и переносить их в аннотацию</a:t>
            </a:r>
            <a:r>
              <a:rPr lang="ru-RU" sz="1600" b="0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ее название. В ней не должно быть цифр, </a:t>
            </a:r>
            <a:r>
              <a:rPr lang="ru-RU" sz="1600" b="0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конкретики.</a:t>
            </a:r>
            <a:endParaRPr lang="ru-RU" sz="1600" b="0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FontTx/>
              <a:buNone/>
              <a:defRPr/>
            </a:pPr>
            <a:endParaRPr lang="es-ES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-461963"/>
            <a:ext cx="9144000" cy="9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ES" altLang="ru-RU" sz="5400" dirty="0" smtClean="0">
                <a:solidFill>
                  <a:srgbClr val="428BCA"/>
                </a:solidFill>
              </a:rPr>
              <a:t> </a:t>
            </a:r>
            <a:r>
              <a:rPr lang="es-ES" altLang="ru-RU" sz="1000" dirty="0" smtClean="0">
                <a:solidFill>
                  <a:srgbClr val="428BCA"/>
                </a:solidFill>
              </a:rPr>
              <a:t>                  </a:t>
            </a:r>
            <a:endParaRPr lang="es-ES" altLang="ru-RU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95313" y="967305"/>
            <a:ext cx="8347075" cy="504190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	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defRPr/>
            </a:pPr>
            <a:r>
              <a:rPr lang="ru-RU" sz="3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—</a:t>
            </a:r>
            <a:r>
              <a:rPr lang="ru-RU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поисковый ключ </a:t>
            </a:r>
            <a:r>
              <a:rPr lang="ru-RU" sz="3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статье. Библиографические базы данных обеспечивают поиск по ключевым словам. Ключевые слова и словосочетания должны отражать основные положения, результаты, термины. Обычно достаточно подобрать </a:t>
            </a:r>
            <a:r>
              <a:rPr lang="ru-RU" sz="3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5–10 ключевых слов или словосочетаний.</a:t>
            </a:r>
          </a:p>
          <a:p>
            <a:pPr algn="just">
              <a:defRPr/>
            </a:pPr>
            <a:endParaRPr lang="ru-RU" alt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750888" y="319088"/>
            <a:ext cx="7848600" cy="609600"/>
          </a:xfrm>
        </p:spPr>
        <p:txBody>
          <a:bodyPr/>
          <a:lstStyle/>
          <a:p>
            <a:pPr algn="ctr"/>
            <a:r>
              <a:rPr lang="ru-RU" altLang="ru-RU" sz="360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457325" y="1341438"/>
            <a:ext cx="7229475" cy="5256212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	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Введении</a:t>
            </a:r>
            <a:r>
              <a:rPr lang="ru-RU" sz="18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должна быть обоснована актуальность рассматриваемого вопроса. Следует  упомянуть основные исследования по теме, описать исходные гипотезы</a:t>
            </a: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(что мы предполагали перед началом работы).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позволяет объем статьи можно конкретизировать цель и задачи исследований. 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Т.е. ответить на вопросы: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Почему это важно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вообще и важно именно сейчас?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уже писал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 этом и какие конкретно вопросы затрагивал?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при этом проблемы остаются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нерешенными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algn="just">
              <a:buFont typeface="Wingdings" pitchFamily="2" charset="2"/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конкретно будет рассматривать в этой статье, 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какие цели и задачи он ставит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какими предположениями руководствуется?</a:t>
            </a:r>
          </a:p>
          <a:p>
            <a:pPr marL="0" indent="0" algn="just">
              <a:buFont typeface="Wingdings" pitchFamily="2" charset="2"/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endParaRPr lang="ru-RU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275388" y="5721350"/>
            <a:ext cx="2674937" cy="852488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было?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529" y="5543296"/>
            <a:ext cx="1313859" cy="120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0563" y="771525"/>
            <a:ext cx="8177212" cy="56292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200" b="0" i="1" dirty="0" smtClean="0">
                <a:solidFill>
                  <a:schemeClr val="tx1"/>
                </a:solidFill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само исследование, его результаты, практические рекомендации. </a:t>
            </a:r>
            <a:endPara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u="sng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Описывается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исследования и обосновывается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используемых методов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 должен дать возможность оценить надежность полученных результатов. Обойтись без описания сути метода возможно только при его стандартности. Также указывают, какими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пользовались.</a:t>
            </a:r>
          </a:p>
          <a:p>
            <a:pPr marL="0" indent="0" algn="ctr">
              <a:buFontTx/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авторский аналити­ческий, систематизированный статистический материал. Результаты проведенного исследования необходимо описывать полно, чтобы можно было проследить его этапы и оценить обоснованность авторских выводов. По объему эта часть обычно самая большая.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Обсуждение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Discussion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Иногда этот раздел объединяют с результатами, иногда (если раздел «Результаты» очень большой или полученные результаты подлежат особому анализу) выделяют отдельно.</a:t>
            </a: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275388" y="6113463"/>
            <a:ext cx="2674937" cy="61912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стало?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315" y="6029512"/>
            <a:ext cx="855573" cy="78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830263" y="796925"/>
            <a:ext cx="7843837" cy="1797050"/>
          </a:xfrm>
        </p:spPr>
        <p:txBody>
          <a:bodyPr/>
          <a:lstStyle/>
          <a:p>
            <a:pPr algn="just">
              <a:defRPr/>
            </a:pPr>
            <a:r>
              <a:rPr lang="ru-RU" altLang="ru-RU" sz="1400" b="0" i="1" dirty="0" smtClean="0">
                <a:solidFill>
                  <a:schemeClr val="tx1"/>
                </a:solidFill>
              </a:rPr>
              <a:t>	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altLang="ru-RU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краткую формулировку </a:t>
            </a:r>
            <a:r>
              <a:rPr lang="ru-RU" alt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alt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рекомендаций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связанных с результатами. Можно включить </a:t>
            </a:r>
            <a:r>
              <a:rPr lang="ru-RU" alt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прогноз  развития 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рассмот­ренных </a:t>
            </a:r>
            <a:r>
              <a:rPr lang="ru-RU" altLang="ru-RU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вопросов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  <a:defRPr/>
            </a:pPr>
            <a:endParaRPr lang="ru-RU" altLang="ru-RU" sz="15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5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altLang="ru-RU" sz="15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FontTx/>
              <a:buNone/>
              <a:defRPr/>
            </a:pPr>
            <a:endParaRPr lang="ru-RU" altLang="ru-RU" sz="15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altLang="ru-RU" sz="15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00473" y="2187500"/>
            <a:ext cx="4976812" cy="850900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 сердце успокоится?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747307" y="3358892"/>
            <a:ext cx="78438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defRPr/>
            </a:pPr>
            <a:r>
              <a:rPr lang="ru-RU" altLang="ru-RU" sz="1400" b="0" i="1" dirty="0" smtClean="0">
                <a:solidFill>
                  <a:schemeClr val="tx1"/>
                </a:solidFill>
              </a:rPr>
              <a:t>	</a:t>
            </a: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нем сжато повторяются главные мысли ос­новной части работы. Повторы излагаемого материала луч­ше оформ­лять </a:t>
            </a:r>
            <a:r>
              <a:rPr lang="ru-RU" altLang="ru-RU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новыми фразами</a:t>
            </a: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отли­чающимися от фраз в основной части статьи. </a:t>
            </a:r>
          </a:p>
          <a:p>
            <a:pPr algn="just">
              <a:defRPr/>
            </a:pP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 – это не аннотация, у них разные функции. </a:t>
            </a:r>
            <a:r>
              <a:rPr lang="ru-RU" altLang="ru-RU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Выводы должны показывать, </a:t>
            </a:r>
            <a:r>
              <a:rPr lang="ru-RU" alt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получено</a:t>
            </a:r>
            <a:r>
              <a:rPr lang="ru-RU" altLang="ru-RU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, а аннотация — </a:t>
            </a:r>
            <a:r>
              <a:rPr lang="ru-RU" altLang="ru-RU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сделано</a:t>
            </a:r>
            <a:r>
              <a:rPr lang="ru-RU" altLang="ru-RU" i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 писать: к каждому выводу автор мог бы добавить слова: «</a:t>
            </a:r>
            <a:r>
              <a:rPr lang="ru-RU" altLang="ru-RU" b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утверждать, что...</a:t>
            </a:r>
            <a:r>
              <a:rPr lang="ru-RU" alt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85" y="1909121"/>
            <a:ext cx="1313859" cy="120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9459" grpId="0" uiExpand="1" build="p"/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360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ru-RU" altLang="ru-RU" sz="1600" b="0" dirty="0" smtClean="0">
                <a:solidFill>
                  <a:schemeClr val="tx1"/>
                </a:solidFill>
              </a:rPr>
              <a:t>	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 правильно оформить ссылку на источник в списке литературы. Разные издательства предъявляют </a:t>
            </a:r>
            <a:r>
              <a:rPr lang="ru-RU" altLang="ru-RU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разные требования к оформлению.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 в любом случае указывают фамилии авторов, журнал, год издания, том (выпуск), номер, страницы. </a:t>
            </a:r>
          </a:p>
          <a:p>
            <a:pPr algn="just">
              <a:defRPr/>
            </a:pP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Список литературы должен включать публикации не больше чем за последние </a:t>
            </a:r>
            <a:r>
              <a:rPr lang="ru-RU" altLang="ru-RU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5–8 </a:t>
            </a:r>
            <a:r>
              <a:rPr lang="ru-RU" altLang="ru-RU" dirty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ru-RU" alt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лишь в случае необходимости допускаются ссылки на более ранние работы. </a:t>
            </a:r>
            <a:r>
              <a:rPr lang="ru-RU" alt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 оригинальных статьях до 15–20 источников.</a:t>
            </a:r>
          </a:p>
        </p:txBody>
      </p:sp>
      <p:pic>
        <p:nvPicPr>
          <p:cNvPr id="378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b="57503"/>
          <a:stretch>
            <a:fillRect/>
          </a:stretch>
        </p:blipFill>
        <p:spPr bwMode="auto">
          <a:xfrm>
            <a:off x="3784526" y="4087666"/>
            <a:ext cx="511492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8" y="962025"/>
            <a:ext cx="7843837" cy="52085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400" b="0" dirty="0" smtClean="0">
                <a:solidFill>
                  <a:schemeClr val="tx1"/>
                </a:solidFill>
              </a:rPr>
              <a:t>	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статье на литературные источники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  по разному. В соответствии с требованиями издателя можно : </a:t>
            </a:r>
          </a:p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нижнюю часть страницы с полными выходными данным; </a:t>
            </a:r>
            <a:endPara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u="sng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</a:t>
            </a:r>
            <a:r>
              <a:rPr lang="ru-RU" sz="1800" u="sng" dirty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квадратных скобках номер источника и страницу из алфавитного списка литературы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списка может быть различной: </a:t>
            </a:r>
          </a:p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алфавиту фамилий авторов или названий документов; </a:t>
            </a:r>
          </a:p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 появления сносок; </a:t>
            </a:r>
            <a:endPara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значимости документов (нормативные акты, документальные источники, монографии, статьи, другая литература); </a:t>
            </a:r>
          </a:p>
          <a:p>
            <a:pPr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хронологии издания документов и т.п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оформления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пристатейных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библиографических списков в соответствии с ГОСТ Р 7.05-2008 «Библиографическая ссылка» (Примеры оформления ссылок и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пристатейных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списков литературы)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Научные студенческие работы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754078"/>
              </p:ext>
            </p:extLst>
          </p:nvPr>
        </p:nvGraphicFramePr>
        <p:xfrm>
          <a:off x="789803" y="849664"/>
          <a:ext cx="8130913" cy="567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7" t="3539" r="9435" b="8107"/>
          <a:stretch>
            <a:fillRect/>
          </a:stretch>
        </p:blipFill>
        <p:spPr bwMode="auto">
          <a:xfrm>
            <a:off x="8119176" y="1092200"/>
            <a:ext cx="8159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5531" r="23030" b="7430"/>
          <a:stretch>
            <a:fillRect/>
          </a:stretch>
        </p:blipFill>
        <p:spPr bwMode="auto">
          <a:xfrm>
            <a:off x="3124200" y="2411413"/>
            <a:ext cx="84613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 bwMode="auto">
          <a:xfrm>
            <a:off x="1076325" y="5008563"/>
            <a:ext cx="3884613" cy="736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7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8" y="5146787"/>
            <a:ext cx="2170450" cy="138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908425"/>
            <a:ext cx="11572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1101725" y="287338"/>
            <a:ext cx="7848600" cy="609600"/>
          </a:xfrm>
        </p:spPr>
        <p:txBody>
          <a:bodyPr/>
          <a:lstStyle/>
          <a:p>
            <a:pPr algn="ctr"/>
            <a:r>
              <a:rPr lang="ru-RU" altLang="ru-RU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Правила цитирования материалов (своих и чужих)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819150" y="1123950"/>
            <a:ext cx="7843838" cy="5240338"/>
          </a:xfrm>
        </p:spPr>
        <p:txBody>
          <a:bodyPr/>
          <a:lstStyle/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случае дословного цитирования заимствованный текст должен быть </a:t>
            </a:r>
            <a:r>
              <a:rPr lang="ru-RU" sz="1800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взят в кавычки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800" b="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обязательной ссылкой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источник. Допускается выделение чужого текста в отдельном абзаце без кавычек, но ссылка на источник должна быть обязательно.</a:t>
            </a: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Воспрещается выдавать одну и ту же письменную работу за разные. Эти случаи рассматривается как плагиат. </a:t>
            </a:r>
            <a:r>
              <a:rPr lang="ru-RU" sz="180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 плагиат рассматривается и прямое использование значительной части текста из своих собственных работ в других своих письменных работах без ссылки на первоисточники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Неоднократное опубликование одного и того же материала или идей в различных журналах рассматривается как недостойное поведение.</a:t>
            </a:r>
          </a:p>
          <a:p>
            <a:pPr algn="just"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Повторение самого себя, </a:t>
            </a:r>
            <a:r>
              <a:rPr lang="ru-RU" alt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самоплагиат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alt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self-plagiarism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означает недостаточность научной объективности.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800" b="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Добросовестное или честное использование (</a:t>
            </a:r>
            <a:r>
              <a:rPr lang="ru-RU" sz="1800" b="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fair</a:t>
            </a:r>
            <a:r>
              <a:rPr lang="ru-RU" sz="1800" b="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ru-RU" sz="1800" b="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произведения, защищенного копирайтом </a:t>
            </a:r>
            <a:r>
              <a:rPr lang="ru-RU" sz="180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(©)</a:t>
            </a:r>
            <a:r>
              <a:rPr lang="ru-RU" sz="1800" b="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требует выполнения определенных правил. Наиболее известное из них – </a:t>
            </a:r>
            <a:r>
              <a:rPr lang="ru-RU" sz="1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обязательная ссылка на произведение и цитирование не более двух абзацев оригинального текста</a:t>
            </a:r>
            <a:r>
              <a:rPr lang="ru-RU" sz="1800" b="0" dirty="0" smtClean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6012" cy="119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1101725" y="169863"/>
            <a:ext cx="7848600" cy="393663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Техническое оформление статьи</a:t>
            </a:r>
            <a:endParaRPr lang="ru-RU" altLang="ru-RU" dirty="0" smtClean="0">
              <a:solidFill>
                <a:srgbClr val="3D5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125" y="620639"/>
            <a:ext cx="7897812" cy="585152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600" b="0" dirty="0" smtClean="0">
                <a:solidFill>
                  <a:schemeClr val="tx1"/>
                </a:solidFill>
              </a:rPr>
              <a:t>	</a:t>
            </a:r>
            <a:r>
              <a:rPr lang="ru-R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журнале существуют свои требования к оформлению научной статьи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Tx/>
              <a:buNone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невыполненный пункт требований (ненадлежащие поля, абзацный отступ или неверно оформленный список литературы) может послужить </a:t>
            </a:r>
            <a:r>
              <a:rPr lang="ru-RU" sz="1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поводом для отклонения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статьи.</a:t>
            </a:r>
          </a:p>
          <a:p>
            <a:pPr marL="0" indent="0" algn="just">
              <a:buFontTx/>
              <a:buNone/>
              <a:defRPr/>
            </a:pPr>
            <a:endParaRPr lang="ru-RU" sz="16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журнал </a:t>
            </a:r>
            <a:r>
              <a:rPr lang="ru-RU" sz="1600" b="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рецензируемый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статьи сначала проходят рецензирование (</a:t>
            </a:r>
            <a:r>
              <a:rPr lang="ru-RU" sz="16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слепое, </a:t>
            </a:r>
            <a:r>
              <a:rPr lang="ru-RU" sz="1600" dirty="0" err="1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односторонее</a:t>
            </a:r>
            <a:r>
              <a:rPr lang="ru-RU" sz="16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слепое, открытое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затем рассматриваются редакционной коллегией. Рецензент может </a:t>
            </a:r>
            <a:r>
              <a:rPr lang="ru-RU" sz="16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</a:t>
            </a:r>
            <a:r>
              <a:rPr lang="ru-RU" sz="1600" b="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статью к опубликованию; </a:t>
            </a:r>
            <a:r>
              <a:rPr lang="ru-RU" sz="16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рекомендовать к опубликованию после доработки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замечаний; </a:t>
            </a:r>
          </a:p>
          <a:p>
            <a:pPr marL="0" indent="0" algn="just">
              <a:buFontTx/>
              <a:buNone/>
              <a:defRPr/>
            </a:pPr>
            <a:r>
              <a:rPr lang="ru-RU" sz="1600" dirty="0" smtClean="0">
                <a:solidFill>
                  <a:srgbClr val="3D5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рекомендовать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статью к опубликованию. Если рецензент рекомендует статью к опубликованию после доработки с учетом замечаний или не рекомендует статью к опубликованию – в рецензии указывают причины такого решения.</a:t>
            </a:r>
          </a:p>
          <a:p>
            <a:pPr marL="0" indent="0" algn="just">
              <a:buFontTx/>
              <a:buNone/>
              <a:defRPr/>
            </a:pP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Принятые к публикации материалы статьи с замечаниями рецензента и редколлегии направляются автору. После внесения исправлений автор представляет в редакцию журнала доработанный вариант статьи.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согласно:  </a:t>
            </a:r>
          </a:p>
          <a:p>
            <a:pPr marL="2424113" indent="0">
              <a:buNone/>
              <a:defRPr/>
            </a:pP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400" dirty="0" smtClean="0"/>
              <a:t>ГОСТ Р 7.0.7-2021. Национальный стандарт Российской Федерации. Система стандартов по</a:t>
            </a:r>
            <a:br>
              <a:rPr lang="ru-RU" sz="1400" dirty="0" smtClean="0"/>
            </a:br>
            <a:r>
              <a:rPr lang="ru-RU" sz="1400" dirty="0" smtClean="0"/>
              <a:t>информации, библиотечному и издательскому делу. Статьи в журналах и сборниках. Издательское оформление"</a:t>
            </a:r>
            <a:br>
              <a:rPr lang="ru-RU" sz="1400" dirty="0" smtClean="0"/>
            </a:br>
            <a:endParaRPr lang="ru-RU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4" name="Объект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5916"/>
            <a:ext cx="2160588" cy="205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162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Авторские </a:t>
            </a:r>
            <a:r>
              <a:rPr lang="ru-RU" altLang="ru-RU" sz="36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права</a:t>
            </a:r>
            <a:endParaRPr lang="ru-RU" altLang="ru-RU" sz="3600" dirty="0" smtClean="0">
              <a:solidFill>
                <a:srgbClr val="3D5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809625"/>
            <a:ext cx="8229600" cy="47847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представлении рукописи для опубликования в журнал придется подписывать форму, которая по-английски называется «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transfer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или «</a:t>
            </a:r>
            <a:r>
              <a:rPr lang="ru-RU" sz="1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copyright</a:t>
            </a:r>
            <a:r>
              <a:rPr lang="ru-RU" sz="1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agreement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>
                <a:solidFill>
                  <a:schemeClr val="accent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©</a:t>
            </a:r>
            <a:endParaRPr 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Ее смысл: </a:t>
            </a:r>
          </a:p>
          <a:p>
            <a:pPr marL="0" indent="0" algn="just">
              <a:buNone/>
              <a:defRPr/>
            </a:pPr>
            <a:endPara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представляемая для опубликования рукопись является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оригинальной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ранее нигде не публиковалась и не представлена для публикации в другое издание;</a:t>
            </a: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списке авторов перечислены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и только те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кто могут считаться авторами; </a:t>
            </a:r>
          </a:p>
          <a:p>
            <a:pPr algn="just"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аправляя статью для опубликования в журнал, авторы передают копирайт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редакции журнала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defRPr/>
            </a:pPr>
            <a:r>
              <a:rPr 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случае опубликования статьи в журнале, вы не имеете права публиковать ее где-либо еще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согласия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редакции; </a:t>
            </a:r>
          </a:p>
          <a:p>
            <a:pPr algn="just">
              <a:defRPr/>
            </a:pP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повторного опубликования статьи во вторичной научной литературе также необходимо получить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разрешение редакции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журнала, в котором статья была опубликована в первый раз.</a:t>
            </a:r>
          </a:p>
          <a:p>
            <a:pPr marL="0" indent="0" algn="just">
              <a:buFontTx/>
              <a:buNone/>
              <a:defRPr/>
            </a:pPr>
            <a:endParaRPr lang="ru-RU" sz="1600" b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научные журналы требуют, чтобы представляемая рукопись статья была оригинальной и ранее не опубликованной.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/>
          <a:lstStyle/>
          <a:p>
            <a:pPr algn="ctr"/>
            <a:r>
              <a:rPr lang="ru-RU" altLang="ru-RU" sz="2800" smtClean="0">
                <a:solidFill>
                  <a:srgbClr val="293E00"/>
                </a:solidFill>
                <a:latin typeface="Times New Roman" pitchFamily="18" charset="0"/>
                <a:cs typeface="Times New Roman" pitchFamily="18" charset="0"/>
              </a:rPr>
              <a:t>Чем руководствоваться при выборе журнала?</a:t>
            </a:r>
            <a:br>
              <a:rPr lang="ru-RU" altLang="ru-RU" sz="2800" smtClean="0">
                <a:solidFill>
                  <a:srgbClr val="293E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800" smtClean="0">
              <a:solidFill>
                <a:srgbClr val="293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5" name="Объект 1"/>
          <p:cNvSpPr>
            <a:spLocks noGrp="1"/>
          </p:cNvSpPr>
          <p:nvPr>
            <p:ph idx="1"/>
          </p:nvPr>
        </p:nvSpPr>
        <p:spPr>
          <a:xfrm>
            <a:off x="1244009" y="709945"/>
            <a:ext cx="7366295" cy="54737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Тематика журнала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Самое главное — найти такие журналы, которые наиболее подходят под тематику исследования. Важно адекватно оценить  качество своей	работы, сравнив ее с другими статьями в данном издании, и решить, заинтересуются ли редакторы журнала этой работой, чтобы не терять время . </a:t>
            </a:r>
          </a:p>
          <a:p>
            <a:pPr marL="0" indent="0" algn="just">
              <a:buFontTx/>
              <a:buNone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Различные индексы и рейтинги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Важно обратить внимание на индекс цитирования и </a:t>
            </a:r>
            <a:r>
              <a:rPr lang="ru-RU" altLang="ru-RU" sz="18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импакт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-фактор (IF), который равен среднему количеству ссылок на статью в данном журнале за два года. Именно по IF журнала, в котором статья опубликована, будут оценивать вашу успешность.</a:t>
            </a:r>
          </a:p>
          <a:p>
            <a:pPr marL="0" indent="0" algn="just">
              <a:buFontTx/>
              <a:buNone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публикации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(график выхода журнала).</a:t>
            </a:r>
          </a:p>
          <a:p>
            <a:pPr marL="0" indent="0" algn="just">
              <a:buFontTx/>
              <a:buNone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публикации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FontTx/>
              <a:buNone/>
            </a:pPr>
            <a:endParaRPr lang="ru-RU" alt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43" y="4137118"/>
            <a:ext cx="346710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4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755650" y="382588"/>
            <a:ext cx="8205788" cy="404812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rgbClr val="293E00"/>
                </a:solidFill>
              </a:rPr>
              <a:t>Структура </a:t>
            </a:r>
            <a:r>
              <a:rPr lang="ru-RU" u="sng" dirty="0" smtClean="0">
                <a:solidFill>
                  <a:srgbClr val="293E00"/>
                </a:solidFill>
              </a:rPr>
              <a:t>обзорной</a:t>
            </a:r>
            <a:r>
              <a:rPr lang="ru-RU" b="0" dirty="0" smtClean="0">
                <a:solidFill>
                  <a:srgbClr val="293E00"/>
                </a:solidFill>
              </a:rPr>
              <a:t> статьи</a:t>
            </a:r>
            <a:endParaRPr lang="ru-RU" dirty="0" smtClean="0">
              <a:solidFill>
                <a:srgbClr val="293E00"/>
              </a:solidFill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787400" y="1060450"/>
            <a:ext cx="7843838" cy="4953000"/>
          </a:xfrm>
        </p:spPr>
        <p:txBody>
          <a:bodyPr/>
          <a:lstStyle/>
          <a:p>
            <a:r>
              <a:rPr lang="ru-RU" dirty="0" smtClean="0"/>
              <a:t>Название - </a:t>
            </a:r>
            <a:r>
              <a:rPr lang="ru-RU" b="0" dirty="0" smtClean="0"/>
              <a:t>должно заинтересовать читателя.</a:t>
            </a:r>
          </a:p>
          <a:p>
            <a:r>
              <a:rPr lang="ru-RU" dirty="0" smtClean="0"/>
              <a:t>Аннотация.</a:t>
            </a:r>
            <a:r>
              <a:rPr lang="ru-RU" b="0" dirty="0" smtClean="0"/>
              <a:t> </a:t>
            </a:r>
          </a:p>
          <a:p>
            <a:r>
              <a:rPr lang="ru-RU" dirty="0" smtClean="0"/>
              <a:t>Введение.</a:t>
            </a:r>
            <a:r>
              <a:rPr lang="ru-RU" b="0" dirty="0" smtClean="0"/>
              <a:t> </a:t>
            </a:r>
          </a:p>
          <a:p>
            <a:r>
              <a:rPr lang="ru-RU" dirty="0" smtClean="0"/>
              <a:t>Основная часть.</a:t>
            </a:r>
            <a:r>
              <a:rPr lang="ru-RU" b="0" dirty="0" smtClean="0"/>
              <a:t> Задача – показать уровень изученности научной проблемы, по возможности дать </a:t>
            </a:r>
            <a:r>
              <a:rPr lang="ru-RU" b="0" dirty="0" smtClean="0">
                <a:solidFill>
                  <a:srgbClr val="0000FF"/>
                </a:solidFill>
              </a:rPr>
              <a:t>сравнительную и</a:t>
            </a:r>
            <a:r>
              <a:rPr lang="ru-RU" b="0" dirty="0" smtClean="0"/>
              <a:t> </a:t>
            </a:r>
            <a:r>
              <a:rPr lang="ru-RU" b="0" dirty="0" smtClean="0">
                <a:solidFill>
                  <a:srgbClr val="0000FF"/>
                </a:solidFill>
              </a:rPr>
              <a:t>критическую оценку </a:t>
            </a:r>
            <a:r>
              <a:rPr lang="ru-RU" b="0" dirty="0" smtClean="0"/>
              <a:t>опубликованных по рассматриваемой проблеме работ и </a:t>
            </a:r>
            <a:r>
              <a:rPr lang="ru-RU" b="0" dirty="0" smtClean="0">
                <a:solidFill>
                  <a:srgbClr val="0000FF"/>
                </a:solidFill>
              </a:rPr>
              <a:t>сделать выводы</a:t>
            </a:r>
            <a:r>
              <a:rPr lang="ru-RU" b="0" dirty="0" smtClean="0"/>
              <a:t>, основанные на этих работах.</a:t>
            </a:r>
          </a:p>
          <a:p>
            <a:r>
              <a:rPr lang="ru-RU" dirty="0" smtClean="0"/>
              <a:t>Выводы.</a:t>
            </a:r>
            <a:r>
              <a:rPr lang="ru-RU" b="0" dirty="0" smtClean="0"/>
              <a:t> Выводы обзорной статьи – это </a:t>
            </a:r>
            <a:r>
              <a:rPr lang="ru-RU" b="0" dirty="0" smtClean="0">
                <a:solidFill>
                  <a:srgbClr val="0000FF"/>
                </a:solidFill>
              </a:rPr>
              <a:t>рекомендации для дальнейших исследований </a:t>
            </a:r>
            <a:r>
              <a:rPr lang="ru-RU" b="0" dirty="0" smtClean="0"/>
              <a:t>или предложения о внедрении предложений для решения конкретных проблем.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8788" y="911225"/>
            <a:ext cx="8612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rgbClr val="0000FF"/>
                </a:solidFill>
              </a:rPr>
              <a:t>УДК- это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Универса́льная</a:t>
            </a:r>
            <a:r>
              <a:rPr lang="ru-RU" sz="2000" b="1" dirty="0">
                <a:solidFill>
                  <a:srgbClr val="0000FF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десяти́чная</a:t>
            </a:r>
            <a:r>
              <a:rPr lang="ru-RU" sz="2000" b="1" dirty="0">
                <a:solidFill>
                  <a:srgbClr val="0000FF"/>
                </a:solidFill>
                <a:effectLst/>
              </a:rPr>
              <a:t> </a:t>
            </a:r>
            <a:r>
              <a:rPr lang="ru-RU" sz="2000" b="1" dirty="0" err="1">
                <a:solidFill>
                  <a:srgbClr val="0000FF"/>
                </a:solidFill>
                <a:effectLst/>
              </a:rPr>
              <a:t>классифика́ция</a:t>
            </a:r>
            <a:r>
              <a:rPr lang="ru-RU" sz="2000" dirty="0">
                <a:solidFill>
                  <a:srgbClr val="0000FF"/>
                </a:solidFill>
                <a:effectLst/>
              </a:rPr>
              <a:t> — система классификации информации, широко используется во всём мире для систематизации произведений науки, литературы и искусства, периодической печати, различных видов документов и организации картотек</a:t>
            </a:r>
            <a:endParaRPr lang="ru-RU" sz="2000" dirty="0">
              <a:solidFill>
                <a:srgbClr val="0000FF"/>
              </a:solidFill>
            </a:endParaRPr>
          </a:p>
        </p:txBody>
      </p:sp>
      <p:sp>
        <p:nvSpPr>
          <p:cNvPr id="53251" name="Заголовок 2"/>
          <p:cNvSpPr>
            <a:spLocks noGrp="1"/>
          </p:cNvSpPr>
          <p:nvPr>
            <p:ph type="title"/>
          </p:nvPr>
        </p:nvSpPr>
        <p:spPr>
          <a:xfrm>
            <a:off x="180975" y="203200"/>
            <a:ext cx="7848600" cy="609600"/>
          </a:xfrm>
        </p:spPr>
        <p:txBody>
          <a:bodyPr/>
          <a:lstStyle/>
          <a:p>
            <a:r>
              <a:rPr lang="ru-RU" sz="2400" smtClean="0">
                <a:solidFill>
                  <a:srgbClr val="FF0000"/>
                </a:solidFill>
              </a:rPr>
              <a:t>УДК 631.153: 332: 631.145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913" y="2422525"/>
            <a:ext cx="2408237" cy="30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  <a:hlinkClick r:id="rId2"/>
              </a:rPr>
              <a:t>https://classinform.ru/udk.html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53253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t="4916" r="2518" b="10068"/>
          <a:stretch>
            <a:fillRect/>
          </a:stretch>
        </p:blipFill>
        <p:spPr bwMode="auto">
          <a:xfrm>
            <a:off x="615950" y="2728913"/>
            <a:ext cx="69802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3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УДК- экономика</a:t>
            </a:r>
          </a:p>
        </p:txBody>
      </p:sp>
      <p:pic>
        <p:nvPicPr>
          <p:cNvPr id="54275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t="10616" b="10851"/>
          <a:stretch>
            <a:fillRect/>
          </a:stretch>
        </p:blipFill>
        <p:spPr>
          <a:xfrm>
            <a:off x="169863" y="711200"/>
            <a:ext cx="7843837" cy="4683125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5751513"/>
            <a:ext cx="2960688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u="sng" dirty="0">
                <a:effectLst/>
                <a:hlinkClick r:id="rId3"/>
              </a:rPr>
              <a:t/>
            </a:r>
            <a:br>
              <a:rPr lang="ru-RU" u="sng" dirty="0">
                <a:effectLst/>
                <a:hlinkClick r:id="rId3"/>
              </a:rPr>
            </a:br>
            <a:r>
              <a:rPr lang="ru-RU" b="1" u="sng" dirty="0">
                <a:solidFill>
                  <a:srgbClr val="FF0000"/>
                </a:solidFill>
                <a:effectLst/>
              </a:rPr>
              <a:t>1) </a:t>
            </a:r>
            <a:r>
              <a:rPr lang="ru-RU" u="sng" dirty="0">
                <a:solidFill>
                  <a:schemeClr val="accent4"/>
                </a:solidFill>
                <a:effectLst/>
              </a:rPr>
              <a:t>Издательский сервис ТРИУМФ</a:t>
            </a:r>
          </a:p>
          <a:p>
            <a:pPr algn="l">
              <a:defRPr/>
            </a:pPr>
            <a:r>
              <a:rPr lang="ru-RU" u="sng" dirty="0">
                <a:solidFill>
                  <a:srgbClr val="0000FF"/>
                </a:solidFill>
                <a:effectLst/>
              </a:rPr>
              <a:t>www.triumph.ru › </a:t>
            </a:r>
            <a:r>
              <a:rPr lang="ru-RU" u="sng" dirty="0" err="1">
                <a:solidFill>
                  <a:srgbClr val="0000FF"/>
                </a:solidFill>
                <a:effectLst/>
              </a:rPr>
              <a:t>udk-klassifikator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4277" name="Прямоугольник 4"/>
          <p:cNvSpPr>
            <a:spLocks noChangeArrowheads="1"/>
          </p:cNvSpPr>
          <p:nvPr/>
        </p:nvSpPr>
        <p:spPr bwMode="auto">
          <a:xfrm>
            <a:off x="2816225" y="5497513"/>
            <a:ext cx="62468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effectLst/>
                <a:latin typeface="Tahoma" pitchFamily="34" charset="0"/>
              </a:rPr>
              <a:t>2) </a:t>
            </a:r>
          </a:p>
          <a:p>
            <a:pPr algn="just">
              <a:buFont typeface="Arial" charset="0"/>
              <a:buChar char="•"/>
            </a:pPr>
            <a:r>
              <a:rPr lang="ru-RU" sz="1200">
                <a:solidFill>
                  <a:srgbClr val="000000"/>
                </a:solidFill>
                <a:effectLst/>
                <a:latin typeface="Tahoma" pitchFamily="34" charset="0"/>
              </a:rPr>
              <a:t>зайдите на сайт elibrary.ru;</a:t>
            </a:r>
          </a:p>
          <a:p>
            <a:pPr algn="just">
              <a:buFont typeface="Arial" charset="0"/>
              <a:buChar char="•"/>
            </a:pPr>
            <a:r>
              <a:rPr lang="ru-RU" sz="1200">
                <a:solidFill>
                  <a:srgbClr val="000000"/>
                </a:solidFill>
                <a:effectLst/>
                <a:latin typeface="Tahoma" pitchFamily="34" charset="0"/>
              </a:rPr>
              <a:t>введите в поле поиска ключевое слово или фразу и добавьте текущий год, чтобы найти свежие статьи;</a:t>
            </a:r>
          </a:p>
          <a:p>
            <a:pPr algn="just">
              <a:buFont typeface="Arial" charset="0"/>
              <a:buChar char="•"/>
            </a:pPr>
            <a:r>
              <a:rPr lang="ru-RU" sz="1200">
                <a:solidFill>
                  <a:srgbClr val="000000"/>
                </a:solidFill>
                <a:effectLst/>
                <a:latin typeface="Tahoma" pitchFamily="34" charset="0"/>
              </a:rPr>
              <a:t>в списке найденных статей щелкайте поочередно на названии каждой публикации, пока не найдете публикацию с УДК.</a:t>
            </a:r>
          </a:p>
        </p:txBody>
      </p:sp>
    </p:spTree>
    <p:extLst>
      <p:ext uri="{BB962C8B-B14F-4D97-AF65-F5344CB8AC3E}">
        <p14:creationId xmlns:p14="http://schemas.microsoft.com/office/powerpoint/2010/main" val="18988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smtClean="0">
                <a:solidFill>
                  <a:srgbClr val="293E00"/>
                </a:solidFill>
                <a:latin typeface="Times New Roman" pitchFamily="18" charset="0"/>
                <a:cs typeface="Times New Roman" pitchFamily="18" charset="0"/>
              </a:rPr>
              <a:t>Системы учета и поиска научных публикаций</a:t>
            </a:r>
          </a:p>
        </p:txBody>
      </p:sp>
      <p:sp>
        <p:nvSpPr>
          <p:cNvPr id="46083" name="Объект 2"/>
          <p:cNvSpPr>
            <a:spLocks noGrp="1"/>
          </p:cNvSpPr>
          <p:nvPr>
            <p:ph idx="1"/>
          </p:nvPr>
        </p:nvSpPr>
        <p:spPr>
          <a:xfrm>
            <a:off x="315913" y="1209675"/>
            <a:ext cx="8358187" cy="5168900"/>
          </a:xfrm>
        </p:spPr>
        <p:txBody>
          <a:bodyPr/>
          <a:lstStyle/>
          <a:p>
            <a:pPr marL="0" indent="0">
              <a:buFontTx/>
              <a:buNone/>
            </a:pP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465675" y="4127719"/>
            <a:ext cx="4304782" cy="2201309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b="1" u="sng" dirty="0" err="1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1600" dirty="0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поисковая платформа компании </a:t>
            </a:r>
            <a:r>
              <a:rPr lang="ru-RU" sz="1600" b="1" dirty="0" err="1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Elsevier</a:t>
            </a:r>
            <a:r>
              <a:rPr lang="ru-RU" sz="1600" dirty="0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(http://info.scopus.com), которая охватывает более 20000 рецензируемых журналов, а также сериальные издания (серии книг, материалы конференций), имеющие ISSN (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Serial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), и патенты.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48447" y="1011236"/>
            <a:ext cx="4178595" cy="3025776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600" b="1" dirty="0" smtClean="0"/>
          </a:p>
          <a:p>
            <a:pPr algn="just">
              <a:defRPr/>
            </a:pPr>
            <a:r>
              <a:rPr lang="en-US" sz="16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Russian </a:t>
            </a:r>
            <a:r>
              <a:rPr lang="en-US" sz="16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Science Citation </a:t>
            </a:r>
            <a:r>
              <a:rPr lang="en-US" sz="16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Index 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RSCI размещаются только лучшие работы отечественных ученых из журналов, входящих в ядро РИНЦ (т. е. в </a:t>
            </a:r>
            <a:r>
              <a:rPr lang="ru-RU" sz="1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RSCI). Отбор журналов RSCI проводится в экспертных группах российских ученых с учетом </a:t>
            </a:r>
            <a:r>
              <a:rPr lang="ru-RU" sz="16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библиометрических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показателей журналов в базе данных РИНЦ и на основе общественной экспертизы.</a:t>
            </a: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49274" y="4127720"/>
            <a:ext cx="3617913" cy="223202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800" b="1" u="sng" dirty="0" err="1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1800" b="1" u="sng" dirty="0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1800" b="1" u="sng" dirty="0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sz="1800" b="1" u="sng" dirty="0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u="sng" dirty="0" err="1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sz="1800" b="1" u="sng" dirty="0">
                <a:solidFill>
                  <a:srgbClr val="3D5C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мультидисциплинарная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платформа, помогающая быстро найти, проанализировать и обеспечить общий доступ к информации в области естественных, общественных и гуманитарных наук,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69876" y="1011237"/>
            <a:ext cx="4450980" cy="3025775"/>
          </a:xfrm>
          <a:prstGeom prst="round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6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РИНЦ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национальная библиографическая база данных научного цитирования, аккумулирующая более 12 миллионов публикаций российских авторов, а также информацию о цитировании этих публикаций из более 6000 российских журналов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s://elasgroup.ru/upload/iblock/12e/gfldzfj6wsmsg3bitklijasqak86f0s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30" y="1011237"/>
            <a:ext cx="1985823" cy="108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5"/>
          <a:stretch/>
        </p:blipFill>
        <p:spPr bwMode="auto">
          <a:xfrm>
            <a:off x="0" y="1722473"/>
            <a:ext cx="9058940" cy="500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/>
          </p:cNvSpPr>
          <p:nvPr/>
        </p:nvSpPr>
        <p:spPr bwMode="auto">
          <a:xfrm>
            <a:off x="212725" y="304800"/>
            <a:ext cx="8855075" cy="685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ru-RU" sz="3200" dirty="0">
                <a:solidFill>
                  <a:srgbClr val="0000FF"/>
                </a:solidFill>
                <a:latin typeface="Arial Narrow" pitchFamily="34" charset="0"/>
              </a:rPr>
              <a:t>Обзор исследований по вашей теме: </a:t>
            </a:r>
            <a:r>
              <a:rPr lang="en-US" sz="3200" dirty="0" err="1">
                <a:solidFill>
                  <a:srgbClr val="FF0000"/>
                </a:solidFill>
                <a:latin typeface="Arial Narrow" pitchFamily="34" charset="0"/>
              </a:rPr>
              <a:t>ScienceDirect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423" y="1159233"/>
            <a:ext cx="3388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https://www.sciencedirect.com</a:t>
            </a:r>
            <a:r>
              <a:rPr lang="en-US" dirty="0">
                <a:solidFill>
                  <a:srgbClr val="0000FF"/>
                </a:solidFill>
              </a:rPr>
              <a:t>/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81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12725" y="304800"/>
            <a:ext cx="8855075" cy="6858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defRPr/>
            </a:pPr>
            <a:r>
              <a:rPr lang="ru-RU" sz="3200" dirty="0">
                <a:solidFill>
                  <a:srgbClr val="0000FF"/>
                </a:solidFill>
                <a:latin typeface="Arial Narrow" pitchFamily="34" charset="0"/>
              </a:rPr>
              <a:t>Обзор исследований по вашей теме: </a:t>
            </a:r>
            <a:r>
              <a:rPr lang="en-US" sz="3200" dirty="0" err="1">
                <a:solidFill>
                  <a:srgbClr val="FF0000"/>
                </a:solidFill>
                <a:latin typeface="Arial Narrow" pitchFamily="34" charset="0"/>
              </a:rPr>
              <a:t>ScienceDirect</a:t>
            </a:r>
            <a:endParaRPr lang="ru-RU" sz="32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667" y="914684"/>
            <a:ext cx="4821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D5C00"/>
                </a:solidFill>
                <a:effectLst/>
              </a:rPr>
              <a:t>https://www.sciencedirect.com/search?qs=small%20business</a:t>
            </a:r>
            <a:endParaRPr lang="ru-RU" b="1" dirty="0">
              <a:solidFill>
                <a:srgbClr val="3D5C00"/>
              </a:solidFill>
              <a:effectLst/>
            </a:endParaRPr>
          </a:p>
        </p:txBody>
      </p:sp>
      <p:pic>
        <p:nvPicPr>
          <p:cNvPr id="5021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619"/>
            <a:ext cx="7336465" cy="450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667" y="1676400"/>
            <a:ext cx="1619250" cy="4868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50213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704" y="1068572"/>
            <a:ext cx="2078296" cy="451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165862" y="1047307"/>
            <a:ext cx="1901937" cy="48688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ru-RU" sz="180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35063" y="233363"/>
            <a:ext cx="7848600" cy="525462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altLang="ru-RU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Научная статья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938" y="786809"/>
            <a:ext cx="8701087" cy="5784112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изложение результатов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научного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чужих публикаций</a:t>
            </a:r>
            <a:r>
              <a:rPr lang="ru-RU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Научная статья должна обладать эффектом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новизны</a:t>
            </a:r>
            <a:r>
              <a:rPr lang="ru-RU" sz="15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изложенные в ней результаты не должны быть ранее опубликованы. Публикуя научную статью, автор закрепляет за собой приоритет в </a:t>
            </a:r>
            <a:r>
              <a:rPr lang="ru-RU" sz="15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исследования.</a:t>
            </a:r>
            <a:endParaRPr lang="ru-RU" sz="15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статей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  <a:defRPr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4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4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9888" y="3365499"/>
            <a:ext cx="3946931" cy="307181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Научно-теоретические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описывающие результаты исследований, выполненных на основе теоретического поиска и объяснения явлений и их закономерностей. Они включают результаты исследований, выполнен­ных с помощью таких методов познания, как абстрагирование, синтез, анализ, индукция, дедукция, формализация, идеализация, моделиро­вание. Статья строится по следующей схеме: автор вначале приводит основные по­ложения, мысли, которые в дальнейшем будут подвергнуты анализу с последующим выводом.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4402" y="3276600"/>
            <a:ext cx="4109724" cy="196532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Научно-практические (исследовательские) </a:t>
            </a:r>
            <a:r>
              <a:rPr lang="ru-RU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построенные на основе </a:t>
            </a:r>
            <a:r>
              <a:rPr lang="ru-RU" sz="17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исследований </a:t>
            </a:r>
            <a:r>
              <a:rPr lang="ru-RU" sz="17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(анализа, расчетов, прогнозов), </a:t>
            </a:r>
            <a:r>
              <a:rPr lang="ru-RU" sz="17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</a:t>
            </a:r>
            <a:r>
              <a:rPr lang="ru-RU" sz="17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опираются на </a:t>
            </a:r>
            <a:r>
              <a:rPr lang="ru-RU" sz="17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17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анализа, наблюдения, </a:t>
            </a:r>
            <a:r>
              <a:rPr lang="ru-RU" sz="1700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</a:t>
            </a:r>
            <a:r>
              <a:rPr lang="ru-RU" sz="17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 п.</a:t>
            </a:r>
          </a:p>
          <a:p>
            <a:pPr algn="just"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64403" y="5416550"/>
            <a:ext cx="4146236" cy="10207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Обзорные </a:t>
            </a:r>
            <a:r>
              <a:rPr lang="ru-RU" sz="16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посвященные анализу научных достижений в определенной области за последние несколько лет. </a:t>
            </a:r>
          </a:p>
          <a:p>
            <a:pPr>
              <a:defRPr/>
            </a:pP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H="1">
            <a:off x="2527301" y="2714034"/>
            <a:ext cx="2025316" cy="632416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4552617" y="2714034"/>
            <a:ext cx="2383171" cy="562566"/>
          </a:xfrm>
          <a:prstGeom prst="straightConnector1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Соединительная линия уступом 29"/>
          <p:cNvCxnSpPr>
            <a:endCxn id="6" idx="1"/>
          </p:cNvCxnSpPr>
          <p:nvPr/>
        </p:nvCxnSpPr>
        <p:spPr bwMode="auto">
          <a:xfrm rot="16200000" flipH="1">
            <a:off x="3052061" y="4214590"/>
            <a:ext cx="3212898" cy="211785"/>
          </a:xfrm>
          <a:prstGeom prst="bentConnector2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655638" y="989013"/>
            <a:ext cx="7848600" cy="609600"/>
          </a:xfrm>
        </p:spPr>
        <p:txBody>
          <a:bodyPr/>
          <a:lstStyle/>
          <a:p>
            <a:r>
              <a:rPr lang="en-US" altLang="ru-RU" smtClean="0">
                <a:solidFill>
                  <a:srgbClr val="293E00"/>
                </a:solidFill>
              </a:rPr>
              <a:t>Cyberleninka</a:t>
            </a:r>
            <a:endParaRPr lang="ru-RU" altLang="ru-RU" smtClean="0">
              <a:solidFill>
                <a:srgbClr val="293E00"/>
              </a:solidFill>
            </a:endParaRPr>
          </a:p>
        </p:txBody>
      </p:sp>
      <p:pic>
        <p:nvPicPr>
          <p:cNvPr id="512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sp>
        <p:nvSpPr>
          <p:cNvPr id="3" name="Прямоугольник 2"/>
          <p:cNvSpPr/>
          <p:nvPr/>
        </p:nvSpPr>
        <p:spPr>
          <a:xfrm>
            <a:off x="287338" y="285750"/>
            <a:ext cx="86121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B0F0"/>
                </a:solidFill>
              </a:rPr>
              <a:t>САЙТЫ ПОИСКА ОТЕЧЕСТВЕННЫЕ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339850" y="1247775"/>
            <a:ext cx="3125788" cy="609600"/>
          </a:xfrm>
        </p:spPr>
        <p:txBody>
          <a:bodyPr/>
          <a:lstStyle/>
          <a:p>
            <a:pPr algn="ctr"/>
            <a:r>
              <a:rPr lang="en-US" altLang="ru-RU" smtClean="0">
                <a:solidFill>
                  <a:srgbClr val="293E00"/>
                </a:solidFill>
                <a:latin typeface="Times New Roman" pitchFamily="18" charset="0"/>
                <a:cs typeface="Times New Roman" pitchFamily="18" charset="0"/>
              </a:rPr>
              <a:t>Elibrary.ru</a:t>
            </a:r>
            <a:endParaRPr lang="ru-RU" altLang="ru-RU" smtClean="0">
              <a:solidFill>
                <a:srgbClr val="293E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82788"/>
            <a:ext cx="6042025" cy="4525962"/>
          </a:xfrm>
        </p:spPr>
      </p:pic>
      <p:sp>
        <p:nvSpPr>
          <p:cNvPr id="5" name="Прямоугольник 4"/>
          <p:cNvSpPr/>
          <p:nvPr/>
        </p:nvSpPr>
        <p:spPr>
          <a:xfrm>
            <a:off x="287338" y="608013"/>
            <a:ext cx="8612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rgbClr val="00B0F0"/>
                </a:solidFill>
              </a:rPr>
              <a:t>САЙТЫ ПОИСКА ОТЕЧЕСТВЕННЫЕ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338" y="3697288"/>
            <a:ext cx="86121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600">
                <a:solidFill>
                  <a:srgbClr val="00B0F0"/>
                </a:solidFill>
              </a:rPr>
              <a:t>РГБ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55299" name="Заголовок 2"/>
          <p:cNvSpPr>
            <a:spLocks noGrp="1"/>
          </p:cNvSpPr>
          <p:nvPr>
            <p:ph type="title"/>
          </p:nvPr>
        </p:nvSpPr>
        <p:spPr>
          <a:xfrm>
            <a:off x="106363" y="247650"/>
            <a:ext cx="8793162" cy="6096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Диссертации –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en-US" sz="2000" smtClean="0">
                <a:solidFill>
                  <a:srgbClr val="0070C0"/>
                </a:solidFill>
              </a:rPr>
              <a:t>RSL</a:t>
            </a:r>
            <a:r>
              <a:rPr lang="ru-RU" sz="2000" smtClean="0">
                <a:solidFill>
                  <a:srgbClr val="0070C0"/>
                </a:solidFill>
              </a:rPr>
              <a:t>_Российская государственная библиотека</a:t>
            </a:r>
          </a:p>
        </p:txBody>
      </p:sp>
      <p:pic>
        <p:nvPicPr>
          <p:cNvPr id="5530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r="5971" b="9714"/>
          <a:stretch>
            <a:fillRect/>
          </a:stretch>
        </p:blipFill>
        <p:spPr bwMode="auto">
          <a:xfrm>
            <a:off x="136525" y="1122363"/>
            <a:ext cx="8763000" cy="543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7575" y="814388"/>
            <a:ext cx="13620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linkClick r:id="rId3"/>
              </a:rPr>
              <a:t>http://diss.rsl.ru/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4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19" y="169863"/>
            <a:ext cx="8846287" cy="609600"/>
          </a:xfrm>
        </p:spPr>
        <p:txBody>
          <a:bodyPr/>
          <a:lstStyle/>
          <a:p>
            <a:r>
              <a:rPr lang="ru-RU" sz="2300" dirty="0" smtClean="0">
                <a:solidFill>
                  <a:srgbClr val="293E00"/>
                </a:solidFill>
              </a:rPr>
              <a:t>Пример материала для исследовательской статьи </a:t>
            </a:r>
            <a:endParaRPr lang="ru-RU" sz="2300" dirty="0">
              <a:solidFill>
                <a:srgbClr val="293E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610" y="5982226"/>
            <a:ext cx="8357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>
                <a:solidFill>
                  <a:srgbClr val="3D5C00"/>
                </a:solidFill>
                <a:cs typeface="Times New Roman" panose="02020603050405020304" pitchFamily="18" charset="0"/>
              </a:rPr>
              <a:t>Соотношение </a:t>
            </a:r>
            <a:r>
              <a:rPr lang="ru-RU" sz="1800" dirty="0">
                <a:solidFill>
                  <a:srgbClr val="3D5C00"/>
                </a:solidFill>
                <a:cs typeface="Times New Roman" panose="02020603050405020304" pitchFamily="18" charset="0"/>
              </a:rPr>
              <a:t>между количеством индивидуальных предпринимателей и числом юридических лиц – субъектов сектора МСП за 2018–2023 гг. 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072508"/>
              </p:ext>
            </p:extLst>
          </p:nvPr>
        </p:nvGraphicFramePr>
        <p:xfrm>
          <a:off x="74428" y="925424"/>
          <a:ext cx="8527313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126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243596" y="310956"/>
            <a:ext cx="70912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r" defTabSz="914400" rtl="0" eaLnBrk="1" latinLnBrk="0" hangingPunct="1">
              <a:defRPr sz="14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D4B251-AB94-4E70-B79D-4467D5C12A8B}" type="slidenum">
              <a:rPr lang="ru-RU" sz="2000" b="1" smtClean="0">
                <a:solidFill>
                  <a:schemeClr val="bg1"/>
                </a:solidFill>
              </a:rPr>
              <a:pPr/>
              <a:t>5</a:t>
            </a:fld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9218" name="Диаграмма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" b="-38"/>
          <a:stretch>
            <a:fillRect/>
          </a:stretch>
        </p:blipFill>
        <p:spPr bwMode="auto">
          <a:xfrm>
            <a:off x="223936" y="549081"/>
            <a:ext cx="8374223" cy="55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936" y="6065862"/>
            <a:ext cx="8556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sz="1800" dirty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экономической эффективности  производства и реализации зерна ООО «Парижская коммуна» по коэффициентам отклонений от </a:t>
            </a:r>
            <a:r>
              <a:rPr lang="ru-RU" sz="1800" dirty="0" err="1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среднерайонных</a:t>
            </a:r>
            <a:r>
              <a:rPr lang="ru-RU" sz="1800" dirty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 значений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3936" y="6156"/>
            <a:ext cx="8846287" cy="609600"/>
          </a:xfrm>
        </p:spPr>
        <p:txBody>
          <a:bodyPr/>
          <a:lstStyle/>
          <a:p>
            <a:r>
              <a:rPr lang="ru-RU" sz="2300" dirty="0" smtClean="0">
                <a:solidFill>
                  <a:srgbClr val="293E00"/>
                </a:solidFill>
              </a:rPr>
              <a:t>Пример материала для исследовательской статьи </a:t>
            </a:r>
            <a:endParaRPr lang="ru-RU" sz="2300" dirty="0">
              <a:solidFill>
                <a:srgbClr val="293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/>
        </p:spPr>
        <p:txBody>
          <a:bodyPr/>
          <a:lstStyle/>
          <a:p>
            <a:r>
              <a:rPr lang="ru-RU" sz="2800" dirty="0" smtClean="0">
                <a:solidFill>
                  <a:srgbClr val="293E00"/>
                </a:solidFill>
              </a:rPr>
              <a:t>Типы публикации по классификации издательства </a:t>
            </a:r>
            <a:r>
              <a:rPr lang="ru-RU" sz="2800" dirty="0" err="1" smtClean="0">
                <a:solidFill>
                  <a:srgbClr val="293E00"/>
                </a:solidFill>
              </a:rPr>
              <a:t>Elsevier</a:t>
            </a:r>
            <a:endParaRPr lang="ru-RU" sz="2800" dirty="0" smtClean="0">
              <a:solidFill>
                <a:srgbClr val="293E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488" y="1072117"/>
            <a:ext cx="6709145" cy="5456274"/>
          </a:xfrm>
        </p:spPr>
        <p:txBody>
          <a:bodyPr/>
          <a:lstStyle/>
          <a:p>
            <a:r>
              <a:rPr lang="en-US" dirty="0" smtClean="0"/>
              <a:t>Conference paper</a:t>
            </a:r>
            <a:r>
              <a:rPr lang="ru-RU" dirty="0" smtClean="0"/>
              <a:t> (</a:t>
            </a:r>
            <a:r>
              <a:rPr lang="ru-RU" sz="1800" dirty="0" smtClean="0"/>
              <a:t>ТЕЗИСЫ В СБОРНИКЕ ТРУДОВ</a:t>
            </a:r>
            <a:r>
              <a:rPr lang="ru-RU" dirty="0" smtClean="0"/>
              <a:t>)</a:t>
            </a:r>
            <a:r>
              <a:rPr lang="en-US" dirty="0" smtClean="0"/>
              <a:t>:</a:t>
            </a: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Обычно </a:t>
            </a:r>
            <a:r>
              <a:rPr lang="en-GB" sz="1800" b="0" dirty="0" smtClean="0">
                <a:solidFill>
                  <a:schemeClr val="accent2"/>
                </a:solidFill>
              </a:rPr>
              <a:t> </a:t>
            </a:r>
            <a:r>
              <a:rPr lang="ru-RU" sz="1800" b="0" dirty="0" smtClean="0">
                <a:solidFill>
                  <a:schemeClr val="accent2"/>
                </a:solidFill>
              </a:rPr>
              <a:t>3</a:t>
            </a:r>
            <a:r>
              <a:rPr lang="en-GB" sz="1800" b="0" dirty="0" smtClean="0">
                <a:solidFill>
                  <a:schemeClr val="accent2"/>
                </a:solidFill>
              </a:rPr>
              <a:t>-10 </a:t>
            </a:r>
            <a:r>
              <a:rPr lang="ru-RU" sz="1800" b="0" dirty="0" smtClean="0">
                <a:solidFill>
                  <a:schemeClr val="accent2"/>
                </a:solidFill>
              </a:rPr>
              <a:t>стр.</a:t>
            </a:r>
            <a:r>
              <a:rPr lang="en-GB" sz="1800" b="0" dirty="0" smtClean="0">
                <a:solidFill>
                  <a:schemeClr val="accent2"/>
                </a:solidFill>
              </a:rPr>
              <a:t>, </a:t>
            </a:r>
            <a:r>
              <a:rPr lang="ru-RU" sz="1800" b="0" dirty="0" smtClean="0">
                <a:solidFill>
                  <a:schemeClr val="accent2"/>
                </a:solidFill>
              </a:rPr>
              <a:t>1-</a:t>
            </a:r>
            <a:r>
              <a:rPr lang="en-GB" sz="1800" b="0" dirty="0" smtClean="0">
                <a:solidFill>
                  <a:schemeClr val="accent2"/>
                </a:solidFill>
              </a:rPr>
              <a:t>3 </a:t>
            </a:r>
            <a:r>
              <a:rPr lang="ru-RU" sz="1800" b="0" dirty="0" smtClean="0">
                <a:solidFill>
                  <a:schemeClr val="accent2"/>
                </a:solidFill>
              </a:rPr>
              <a:t>рисунка</a:t>
            </a:r>
            <a:r>
              <a:rPr lang="en-GB" sz="1800" b="0" dirty="0" smtClean="0">
                <a:solidFill>
                  <a:schemeClr val="accent2"/>
                </a:solidFill>
              </a:rPr>
              <a:t>, </a:t>
            </a:r>
            <a:r>
              <a:rPr lang="ru-RU" sz="1800" b="0" dirty="0" smtClean="0">
                <a:solidFill>
                  <a:schemeClr val="accent2"/>
                </a:solidFill>
              </a:rPr>
              <a:t>10-</a:t>
            </a:r>
            <a:r>
              <a:rPr lang="en-GB" sz="1800" b="0" dirty="0" smtClean="0">
                <a:solidFill>
                  <a:schemeClr val="accent2"/>
                </a:solidFill>
              </a:rPr>
              <a:t>15 </a:t>
            </a:r>
            <a:r>
              <a:rPr lang="ru-RU" sz="1800" b="0" dirty="0" smtClean="0">
                <a:solidFill>
                  <a:schemeClr val="accent2"/>
                </a:solidFill>
              </a:rPr>
              <a:t>ссылок</a:t>
            </a:r>
            <a:endParaRPr lang="en-GB" sz="1800" b="0" dirty="0" smtClean="0">
              <a:solidFill>
                <a:schemeClr val="accent2"/>
              </a:solidFill>
            </a:endParaRP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Публикуется по итогам конференции</a:t>
            </a:r>
            <a:endParaRPr lang="en-GB" sz="1800" b="0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Full Article</a:t>
            </a:r>
            <a:r>
              <a:rPr lang="ru-RU" dirty="0" smtClean="0"/>
              <a:t>   </a:t>
            </a:r>
            <a:r>
              <a:rPr lang="ru-RU" sz="2000" dirty="0" smtClean="0"/>
              <a:t>(ИССЛЕДОВАТЕЛЬСКАЯ СТАТЬЯ)</a:t>
            </a:r>
            <a:r>
              <a:rPr lang="en-US" dirty="0" smtClean="0"/>
              <a:t>:</a:t>
            </a: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Стандартный формат для публикации научных исследований </a:t>
            </a:r>
            <a:r>
              <a:rPr lang="ru-RU" sz="1800" b="0" i="1" dirty="0" smtClean="0">
                <a:solidFill>
                  <a:srgbClr val="2B7C02"/>
                </a:solidFill>
              </a:rPr>
              <a:t>(тенденции развития малого бизнеса в Ставропольском крае)</a:t>
            </a:r>
            <a:endParaRPr lang="en-GB" sz="1800" b="0" i="1" dirty="0" smtClean="0">
              <a:solidFill>
                <a:srgbClr val="2B7C02"/>
              </a:solidFill>
            </a:endParaRP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Обычно </a:t>
            </a:r>
            <a:r>
              <a:rPr lang="en-GB" sz="1800" b="0" dirty="0" smtClean="0">
                <a:solidFill>
                  <a:schemeClr val="accent2"/>
                </a:solidFill>
              </a:rPr>
              <a:t> 10</a:t>
            </a:r>
            <a:r>
              <a:rPr lang="ru-RU" sz="1800" b="0" dirty="0" smtClean="0">
                <a:solidFill>
                  <a:schemeClr val="accent2"/>
                </a:solidFill>
              </a:rPr>
              <a:t>-30 стр.</a:t>
            </a:r>
            <a:r>
              <a:rPr lang="en-GB" sz="1800" b="0" dirty="0" smtClean="0">
                <a:solidFill>
                  <a:schemeClr val="accent2"/>
                </a:solidFill>
              </a:rPr>
              <a:t>, </a:t>
            </a:r>
            <a:r>
              <a:rPr lang="ru-RU" sz="1800" b="0" dirty="0" smtClean="0">
                <a:solidFill>
                  <a:schemeClr val="accent2"/>
                </a:solidFill>
              </a:rPr>
              <a:t>6-8</a:t>
            </a:r>
            <a:r>
              <a:rPr lang="en-GB" sz="1800" b="0" dirty="0" smtClean="0">
                <a:solidFill>
                  <a:schemeClr val="accent2"/>
                </a:solidFill>
              </a:rPr>
              <a:t> </a:t>
            </a:r>
            <a:r>
              <a:rPr lang="ru-RU" sz="1800" b="0" dirty="0" smtClean="0">
                <a:solidFill>
                  <a:schemeClr val="accent2"/>
                </a:solidFill>
              </a:rPr>
              <a:t>рис.</a:t>
            </a:r>
            <a:r>
              <a:rPr lang="en-GB" sz="1800" b="0" dirty="0" smtClean="0">
                <a:solidFill>
                  <a:schemeClr val="accent2"/>
                </a:solidFill>
              </a:rPr>
              <a:t>, </a:t>
            </a:r>
            <a:r>
              <a:rPr lang="ru-RU" sz="1800" b="0" dirty="0" smtClean="0">
                <a:solidFill>
                  <a:srgbClr val="C00000"/>
                </a:solidFill>
              </a:rPr>
              <a:t>25-40</a:t>
            </a:r>
            <a:r>
              <a:rPr lang="en-GB" sz="1800" b="0" dirty="0" smtClean="0">
                <a:solidFill>
                  <a:schemeClr val="accent2"/>
                </a:solidFill>
              </a:rPr>
              <a:t> </a:t>
            </a:r>
            <a:r>
              <a:rPr lang="ru-RU" sz="1800" b="0" dirty="0" smtClean="0">
                <a:solidFill>
                  <a:schemeClr val="accent2"/>
                </a:solidFill>
              </a:rPr>
              <a:t>ссылок</a:t>
            </a:r>
            <a:endParaRPr lang="en-GB" sz="1800" b="0" dirty="0" smtClean="0">
              <a:solidFill>
                <a:schemeClr val="accent2"/>
              </a:solidFill>
            </a:endParaRP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Публикуется в журналах</a:t>
            </a:r>
            <a:endParaRPr lang="en-GB" sz="1800" b="0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Review paper</a:t>
            </a:r>
            <a:r>
              <a:rPr lang="ru-RU" dirty="0" smtClean="0"/>
              <a:t>  </a:t>
            </a:r>
            <a:r>
              <a:rPr lang="ru-RU" sz="2000" dirty="0" smtClean="0"/>
              <a:t>(ОБЗОРНАЯ СТАТЬЯ)</a:t>
            </a:r>
            <a:r>
              <a:rPr lang="en-US" dirty="0" smtClean="0"/>
              <a:t>:</a:t>
            </a: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Критическое обобщение какой-то  темы </a:t>
            </a:r>
            <a:r>
              <a:rPr lang="ru-RU" sz="1800" b="0" i="1" dirty="0" smtClean="0">
                <a:solidFill>
                  <a:srgbClr val="2B7C02"/>
                </a:solidFill>
              </a:rPr>
              <a:t>(проблемы развития  малого  бизнеса)</a:t>
            </a:r>
            <a:endParaRPr lang="en-GB" sz="1800" b="0" i="1" dirty="0" smtClean="0">
              <a:solidFill>
                <a:srgbClr val="2B7C02"/>
              </a:solidFill>
            </a:endParaRP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Обычно от</a:t>
            </a:r>
            <a:r>
              <a:rPr lang="en-GB" sz="1800" b="0" dirty="0" smtClean="0">
                <a:solidFill>
                  <a:schemeClr val="accent2"/>
                </a:solidFill>
              </a:rPr>
              <a:t> 10+ </a:t>
            </a:r>
            <a:r>
              <a:rPr lang="ru-RU" sz="1800" b="0" dirty="0" smtClean="0">
                <a:solidFill>
                  <a:schemeClr val="accent2"/>
                </a:solidFill>
              </a:rPr>
              <a:t>стр.</a:t>
            </a:r>
            <a:r>
              <a:rPr lang="en-GB" sz="1800" b="0" dirty="0" smtClean="0">
                <a:solidFill>
                  <a:schemeClr val="accent2"/>
                </a:solidFill>
              </a:rPr>
              <a:t>, </a:t>
            </a:r>
            <a:r>
              <a:rPr lang="ru-RU" sz="1800" b="0" dirty="0" smtClean="0">
                <a:solidFill>
                  <a:schemeClr val="accent2"/>
                </a:solidFill>
              </a:rPr>
              <a:t>от 6</a:t>
            </a:r>
            <a:r>
              <a:rPr lang="en-GB" sz="1800" b="0" dirty="0" smtClean="0">
                <a:solidFill>
                  <a:schemeClr val="accent2"/>
                </a:solidFill>
              </a:rPr>
              <a:t>+ </a:t>
            </a:r>
            <a:r>
              <a:rPr lang="ru-RU" sz="1800" b="0" dirty="0" smtClean="0">
                <a:solidFill>
                  <a:schemeClr val="accent2"/>
                </a:solidFill>
              </a:rPr>
              <a:t>рис.</a:t>
            </a:r>
            <a:r>
              <a:rPr lang="en-GB" sz="1800" b="0" dirty="0" smtClean="0">
                <a:solidFill>
                  <a:schemeClr val="accent2"/>
                </a:solidFill>
              </a:rPr>
              <a:t>, </a:t>
            </a:r>
            <a:r>
              <a:rPr lang="en-GB" sz="1800" b="0" dirty="0" smtClean="0">
                <a:solidFill>
                  <a:srgbClr val="C00000"/>
                </a:solidFill>
              </a:rPr>
              <a:t>80</a:t>
            </a:r>
            <a:r>
              <a:rPr lang="en-GB" sz="1800" b="0" dirty="0" smtClean="0">
                <a:solidFill>
                  <a:schemeClr val="accent2"/>
                </a:solidFill>
              </a:rPr>
              <a:t> </a:t>
            </a:r>
            <a:r>
              <a:rPr lang="ru-RU" sz="1800" b="0" dirty="0" smtClean="0">
                <a:solidFill>
                  <a:schemeClr val="accent2"/>
                </a:solidFill>
              </a:rPr>
              <a:t>ссылок</a:t>
            </a:r>
            <a:endParaRPr lang="en-GB" sz="1800" b="0" dirty="0" smtClean="0">
              <a:solidFill>
                <a:schemeClr val="accent2"/>
              </a:solidFill>
            </a:endParaRPr>
          </a:p>
          <a:p>
            <a:pPr marL="647700" indent="-285750">
              <a:buFont typeface="Wingdings" pitchFamily="2" charset="2"/>
              <a:buChar char="Ø"/>
            </a:pPr>
            <a:r>
              <a:rPr lang="ru-RU" sz="1800" b="0" dirty="0" smtClean="0">
                <a:solidFill>
                  <a:schemeClr val="accent2"/>
                </a:solidFill>
              </a:rPr>
              <a:t>Обычно готовится по запросу редактора</a:t>
            </a:r>
            <a:endParaRPr lang="en-GB" sz="1800" b="0" dirty="0" smtClean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09145" y="1989138"/>
            <a:ext cx="243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err="1">
                <a:solidFill>
                  <a:srgbClr val="293E00"/>
                </a:solidFill>
                <a:effectLst/>
              </a:rPr>
              <a:t>Elsevier</a:t>
            </a:r>
            <a:r>
              <a:rPr lang="ru-RU" sz="1600" dirty="0">
                <a:solidFill>
                  <a:srgbClr val="293E00"/>
                </a:solidFill>
                <a:effectLst/>
              </a:rPr>
              <a:t> — один из четырёх крупнейших научных издательских домов мира, который ежегодно выпускает около четверти всех статей из издаваемых в мире научных журналов</a:t>
            </a:r>
            <a:endParaRPr lang="ru-RU" sz="1600" dirty="0">
              <a:solidFill>
                <a:srgbClr val="293E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dirty="0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Требования к современным научным публикациям:</a:t>
            </a:r>
            <a:endParaRPr lang="ru-RU" altLang="ru-RU" sz="2400" dirty="0" smtClean="0">
              <a:solidFill>
                <a:srgbClr val="3D5C00"/>
              </a:solidFill>
            </a:endParaRP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830263" y="879475"/>
            <a:ext cx="8218044" cy="5787139"/>
          </a:xfrm>
        </p:spPr>
        <p:txBody>
          <a:bodyPr/>
          <a:lstStyle/>
          <a:p>
            <a:pPr algn="just">
              <a:defRPr/>
            </a:pP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Большинство журнальных исследовательских статей написаны в соответствии с </a:t>
            </a:r>
            <a:r>
              <a:rPr lang="ru-RU" altLang="ru-RU" sz="185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IMRAD</a:t>
            </a:r>
            <a:r>
              <a:rPr lang="ru-RU" altLang="ru-RU" sz="1850" b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введение, методы, результаты и обсуждение . </a:t>
            </a:r>
          </a:p>
          <a:p>
            <a:pPr algn="just">
              <a:defRPr/>
            </a:pP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тексте публикаций имеются </a:t>
            </a:r>
            <a:r>
              <a:rPr lang="ru-RU" altLang="ru-RU" sz="185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ссылки</a:t>
            </a:r>
            <a:r>
              <a:rPr lang="ru-RU" altLang="ru-RU" sz="185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другие научные работы, так что читатель может самостоятельно найти работу, на которую сделана ссылка (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citations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defRPr/>
            </a:pP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публикациях используются </a:t>
            </a:r>
            <a:r>
              <a:rPr lang="ru-RU" altLang="ru-RU" sz="185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иллюстрации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которые описаны в тексте (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tables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charts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schematic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diagrams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line-drawings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defRPr/>
            </a:pP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Присутствует подробное описание того (</a:t>
            </a:r>
            <a:r>
              <a:rPr lang="ru-RU" altLang="ru-RU" sz="185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методик, опросов, статистической обработки данных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как результаты были получены и каким образом авторы пришли к выводам</a:t>
            </a:r>
            <a:r>
              <a:rPr lang="ru-RU" altLang="ru-RU" sz="185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ru-RU" altLang="ru-RU" sz="185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возможность повторения!</a:t>
            </a:r>
          </a:p>
          <a:p>
            <a:pPr algn="just">
              <a:defRPr/>
            </a:pP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Наибольшую ценность представляют публикации в </a:t>
            </a:r>
            <a:r>
              <a:rPr lang="ru-RU" altLang="ru-RU" sz="185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рецензируемых журналах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peer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reviewed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где статьи публикуются только после того, как будут критически рассмотрены и одобрены, по крайней мере, двумя рецензентами. </a:t>
            </a:r>
          </a:p>
          <a:p>
            <a:pPr algn="just">
              <a:defRPr/>
            </a:pP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Публикация постоянно находится </a:t>
            </a:r>
            <a:r>
              <a:rPr lang="ru-RU" altLang="ru-RU" sz="185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открытом доступе 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всех читателей – бесплатно или за определённую плату) (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permanent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available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5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ru-RU" altLang="ru-RU" sz="185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1800" b="0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01725" y="169863"/>
            <a:ext cx="7848600" cy="376237"/>
          </a:xfrm>
        </p:spPr>
        <p:txBody>
          <a:bodyPr/>
          <a:lstStyle/>
          <a:p>
            <a:pPr algn="ctr"/>
            <a:r>
              <a:rPr lang="ru-RU" alt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Алгоритм написания статьи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388938" y="635000"/>
            <a:ext cx="8615362" cy="6057899"/>
          </a:xfrm>
        </p:spPr>
        <p:txBody>
          <a:bodyPr/>
          <a:lstStyle/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конкретную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тему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лучше, если вы в ней разбираетесь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Если тема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–время 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«</a:t>
            </a:r>
            <a:r>
              <a:rPr lang="ru-RU" altLang="ru-RU" sz="1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начитывания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 нужно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намного больше.</a:t>
            </a:r>
            <a:endParaRPr lang="ru-RU" alt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Сформулируйте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проблему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вопрос, который вы будете рассматривать в статье.</a:t>
            </a: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Разыщите необходимую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(статьи журналах и сборниках, книги) и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проанализируйте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ее. Обратите внимание на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новые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материалы. Желательно, чтобы в научной статье присутствовали ссылки на работы, опубликованные в течение последних 1-2 лет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endParaRPr lang="ru-RU" alt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Составьте план построения статьи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Трудно добиться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логики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изложения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если автор не продумает общий план построения статьи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endPara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котором отражаются необходимость проведения работы, обзор статей по этой теме, что конкретно будете изучать. </a:t>
            </a: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части статьи опишите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методику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исследования, полученные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Сделайте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Поработайте над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названием</a:t>
            </a:r>
            <a:r>
              <a:rPr lang="ru-RU" altLang="ru-RU" sz="1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статьи . </a:t>
            </a:r>
            <a:endPara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Напишите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аннотацию, ключевые слова</a:t>
            </a:r>
          </a:p>
          <a:p>
            <a:pPr algn="just">
              <a:spcBef>
                <a:spcPts val="0"/>
              </a:spcBef>
              <a:buFontTx/>
              <a:buAutoNum type="arabicPeriod"/>
              <a:defRPr/>
            </a:pPr>
            <a:r>
              <a:rPr lang="ru-RU" altLang="ru-RU" sz="1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Проведите авторское редактирование 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</a:t>
            </a:r>
            <a:r>
              <a:rPr lang="ru-RU" alt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!). </a:t>
            </a:r>
            <a:r>
              <a:rPr lang="ru-RU" altLang="ru-RU" sz="18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Сократите все, что не несет полезной информации, вычеркните лишние слова, непонятные термины, неясности. По возможности дайте почитать статью еще кому-либо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ru-RU" sz="16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altLang="ru-RU" sz="1400" b="0" dirty="0" smtClean="0"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>
              <a:buFontTx/>
              <a:buAutoNum type="arabicPeriod"/>
              <a:defRPr/>
            </a:pP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3D5C00"/>
                </a:solidFill>
                <a:latin typeface="Times New Roman" pitchFamily="18" charset="0"/>
                <a:cs typeface="Times New Roman" pitchFamily="18" charset="0"/>
              </a:rPr>
              <a:t>Заголовок (название)</a:t>
            </a:r>
            <a:endParaRPr lang="ru-RU" altLang="ru-RU" smtClean="0">
              <a:solidFill>
                <a:srgbClr val="3D5C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0263" y="911225"/>
            <a:ext cx="7843837" cy="5086350"/>
          </a:xfrm>
        </p:spPr>
        <p:txBody>
          <a:bodyPr/>
          <a:lstStyle/>
          <a:p>
            <a:pPr algn="just"/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отражать содержание и в то же время звучать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убедительно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вызывать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интерес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Это особенно важно сейчас — в связи с огромным потоком информации. Из-за неточного названия статья может оказаться незамеченной;</a:t>
            </a:r>
          </a:p>
          <a:p>
            <a:pPr algn="just"/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соответствовать теме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7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информативным, содержать в себе, важные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 которым легко можно найти работу. Желательно, чтобы они стояли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в нача­ле заголовка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рассматриваемый вопрос не новый, но вносится свой вклад в некоторые аспекты проблемы, то можно начать заголовок со слов: «</a:t>
            </a:r>
            <a:r>
              <a:rPr lang="ru-RU" alt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вопросу о...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проблеме...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altLang="ru-RU" sz="17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анализу..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.»</a:t>
            </a:r>
            <a:r>
              <a:rPr lang="ru-RU" alt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1" algn="just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Иногда используют названия, написанные </a:t>
            </a:r>
            <a:r>
              <a:rPr lang="ru-RU" sz="1700" b="1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через двоеточие: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первая часть - более общая тема, вторая - более  узкая расшифровка (например -  </a:t>
            </a:r>
            <a:r>
              <a:rPr lang="ru-RU" sz="17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Оценка стоимости агробизнеса: особенности и приоритеты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заголовке можно использовать только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общепринятые сокра­щения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лучше все писать полностью</a:t>
            </a:r>
          </a:p>
          <a:p>
            <a:pPr algn="just"/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переводе заглавия статьи на английский язык не должно использоваться никаких </a:t>
            </a:r>
            <a:r>
              <a:rPr lang="ru-RU" sz="1700" dirty="0" smtClean="0">
                <a:solidFill>
                  <a:srgbClr val="2B7C02"/>
                </a:solidFill>
                <a:latin typeface="Times New Roman" pitchFamily="18" charset="0"/>
                <a:cs typeface="Times New Roman" pitchFamily="18" charset="0"/>
              </a:rPr>
              <a:t>транслитераций с русского языка, кроме непереводимых названий собственных имен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имеющих собственные названия; также не используются сокращения, известные только русскоговорящим специалистам (например, </a:t>
            </a:r>
            <a:r>
              <a:rPr lang="ru-RU" sz="1700" b="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АПК</a:t>
            </a:r>
            <a:r>
              <a:rPr lang="ru-RU" sz="1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siness2">
  <a:themeElements>
    <a:clrScheme name="business5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34" charset="-127"/>
          </a:defRPr>
        </a:defPPr>
      </a:lstStyle>
    </a:lnDef>
  </a:objectDefaults>
  <a:extraClrSchemeLst>
    <a:extraClrScheme>
      <a:clrScheme name="business5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Business2</Template>
  <TotalTime>1969</TotalTime>
  <Words>1521</Words>
  <Application>Microsoft Office PowerPoint</Application>
  <PresentationFormat>Экран (4:3)</PresentationFormat>
  <Paragraphs>225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Business2</vt:lpstr>
      <vt:lpstr>Blank</vt:lpstr>
      <vt:lpstr>    КАК ПРАВИЛЬНО НАПИСАТЬ  НАУЧНУЮ СТАТЬЮ?  </vt:lpstr>
      <vt:lpstr>Научные студенческие работы</vt:lpstr>
      <vt:lpstr>Научная статья</vt:lpstr>
      <vt:lpstr>Пример материала для исследовательской статьи </vt:lpstr>
      <vt:lpstr>Пример материала для исследовательской статьи </vt:lpstr>
      <vt:lpstr>Типы публикации по классификации издательства Elsevier</vt:lpstr>
      <vt:lpstr>Требования к современным научным публикациям:</vt:lpstr>
      <vt:lpstr>Алгоритм написания статьи</vt:lpstr>
      <vt:lpstr>Заголовок (название)</vt:lpstr>
      <vt:lpstr>Ошибки при составлении заголовка </vt:lpstr>
      <vt:lpstr>Составные части статьи  (самый простой вариант): </vt:lpstr>
      <vt:lpstr>Формат IMRAD (Introduction, Methods, Results, and Discussion) </vt:lpstr>
      <vt:lpstr>Аннотация (abstract)</vt:lpstr>
      <vt:lpstr>Ключевые слова</vt:lpstr>
      <vt:lpstr>Введение</vt:lpstr>
      <vt:lpstr>Основная часть</vt:lpstr>
      <vt:lpstr>Заключение</vt:lpstr>
      <vt:lpstr> Литература  </vt:lpstr>
      <vt:lpstr>Ссылки</vt:lpstr>
      <vt:lpstr>Правила цитирования материалов (своих и чужих)</vt:lpstr>
      <vt:lpstr>Техническое оформление статьи</vt:lpstr>
      <vt:lpstr>Авторские права</vt:lpstr>
      <vt:lpstr>Чем руководствоваться при выборе журнала? </vt:lpstr>
      <vt:lpstr>Структура обзорной статьи</vt:lpstr>
      <vt:lpstr>УДК 631.153: 332: 631.145</vt:lpstr>
      <vt:lpstr>УДК- экономика</vt:lpstr>
      <vt:lpstr>Системы учета и поиска научных публикаций</vt:lpstr>
      <vt:lpstr>Презентация PowerPoint</vt:lpstr>
      <vt:lpstr>Презентация PowerPoint</vt:lpstr>
      <vt:lpstr>Cyberleninka</vt:lpstr>
      <vt:lpstr>Elibrary.ru</vt:lpstr>
      <vt:lpstr>Диссертации –  RSL_Российская государственная библиотека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Wondershare DemoCreator</dc:title>
  <dc:subject>Business PowerPoint Template</dc:subject>
  <dc:creator>Admin</dc:creator>
  <cp:keywords>Business PowerPoint Template</cp:keywords>
  <dc:description>Copyright © Wondershare Software Co., Ltd. All Rights Reserved.</dc:description>
  <cp:lastModifiedBy>пользователь</cp:lastModifiedBy>
  <cp:revision>140</cp:revision>
  <cp:lastPrinted>2023-11-16T13:16:07Z</cp:lastPrinted>
  <dcterms:created xsi:type="dcterms:W3CDTF">2010-02-18T18:43:48Z</dcterms:created>
  <dcterms:modified xsi:type="dcterms:W3CDTF">2023-11-16T17:01:32Z</dcterms:modified>
  <cp:category>Business</cp:category>
</cp:coreProperties>
</file>